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7"/>
  </p:notesMasterIdLst>
  <p:handoutMasterIdLst>
    <p:handoutMasterId r:id="rId68"/>
  </p:handoutMasterIdLst>
  <p:sldIdLst>
    <p:sldId id="1328" r:id="rId2"/>
    <p:sldId id="1440" r:id="rId3"/>
    <p:sldId id="1388" r:id="rId4"/>
    <p:sldId id="1395" r:id="rId5"/>
    <p:sldId id="1396" r:id="rId6"/>
    <p:sldId id="1397" r:id="rId7"/>
    <p:sldId id="1391" r:id="rId8"/>
    <p:sldId id="1392" r:id="rId9"/>
    <p:sldId id="1394" r:id="rId10"/>
    <p:sldId id="1441" r:id="rId11"/>
    <p:sldId id="1362" r:id="rId12"/>
    <p:sldId id="1442" r:id="rId13"/>
    <p:sldId id="1361" r:id="rId14"/>
    <p:sldId id="1366" r:id="rId15"/>
    <p:sldId id="1365" r:id="rId16"/>
    <p:sldId id="1367" r:id="rId17"/>
    <p:sldId id="1368" r:id="rId18"/>
    <p:sldId id="1433" r:id="rId19"/>
    <p:sldId id="1435" r:id="rId20"/>
    <p:sldId id="1437" r:id="rId21"/>
    <p:sldId id="1447" r:id="rId22"/>
    <p:sldId id="1454" r:id="rId23"/>
    <p:sldId id="1455" r:id="rId24"/>
    <p:sldId id="1456" r:id="rId25"/>
    <p:sldId id="1457" r:id="rId26"/>
    <p:sldId id="1458" r:id="rId27"/>
    <p:sldId id="1459" r:id="rId28"/>
    <p:sldId id="1448" r:id="rId29"/>
    <p:sldId id="1449" r:id="rId30"/>
    <p:sldId id="1450" r:id="rId31"/>
    <p:sldId id="1451" r:id="rId32"/>
    <p:sldId id="1452" r:id="rId33"/>
    <p:sldId id="1453" r:id="rId34"/>
    <p:sldId id="1445" r:id="rId35"/>
    <p:sldId id="1446" r:id="rId36"/>
    <p:sldId id="1444" r:id="rId37"/>
    <p:sldId id="1381" r:id="rId38"/>
    <p:sldId id="1369" r:id="rId39"/>
    <p:sldId id="1384" r:id="rId40"/>
    <p:sldId id="1383" r:id="rId41"/>
    <p:sldId id="1432" r:id="rId42"/>
    <p:sldId id="1423" r:id="rId43"/>
    <p:sldId id="1398" r:id="rId44"/>
    <p:sldId id="1424" r:id="rId45"/>
    <p:sldId id="1425" r:id="rId46"/>
    <p:sldId id="1426" r:id="rId47"/>
    <p:sldId id="1427" r:id="rId48"/>
    <p:sldId id="1428" r:id="rId49"/>
    <p:sldId id="1429" r:id="rId50"/>
    <p:sldId id="1430" r:id="rId51"/>
    <p:sldId id="1431" r:id="rId52"/>
    <p:sldId id="1399" r:id="rId53"/>
    <p:sldId id="1400" r:id="rId54"/>
    <p:sldId id="1401" r:id="rId55"/>
    <p:sldId id="1402" r:id="rId56"/>
    <p:sldId id="1403" r:id="rId57"/>
    <p:sldId id="1404" r:id="rId58"/>
    <p:sldId id="1405" r:id="rId59"/>
    <p:sldId id="1410" r:id="rId60"/>
    <p:sldId id="1415" r:id="rId61"/>
    <p:sldId id="1411" r:id="rId62"/>
    <p:sldId id="1412" r:id="rId63"/>
    <p:sldId id="1413" r:id="rId64"/>
    <p:sldId id="1414" r:id="rId65"/>
    <p:sldId id="1356" r:id="rId66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6600"/>
    <a:srgbClr val="FF9933"/>
    <a:srgbClr val="CC3300"/>
    <a:srgbClr val="009900"/>
    <a:srgbClr val="66CCFF"/>
    <a:srgbClr val="000000"/>
    <a:srgbClr val="9C2929"/>
    <a:srgbClr val="993300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72" autoAdjust="0"/>
  </p:normalViewPr>
  <p:slideViewPr>
    <p:cSldViewPr>
      <p:cViewPr varScale="1">
        <p:scale>
          <a:sx n="109" d="100"/>
          <a:sy n="109" d="100"/>
        </p:scale>
        <p:origin x="1710" y="96"/>
      </p:cViewPr>
      <p:guideLst>
        <p:guide orient="horz" pos="35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871208427030762E-2"/>
          <c:y val="0.12940625"/>
          <c:w val="0.90056489365741443"/>
          <c:h val="0.66406299212598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66CCFF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31-40D3-ABD1-179707389C77}"/>
              </c:ext>
            </c:extLst>
          </c:dPt>
          <c:dPt>
            <c:idx val="2"/>
            <c:invertIfNegative val="0"/>
            <c:bubble3D val="0"/>
            <c:spPr>
              <a:solidFill>
                <a:srgbClr val="CC33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31-40D3-ABD1-179707389C77}"/>
              </c:ext>
            </c:extLst>
          </c:dPt>
          <c:dLbls>
            <c:dLbl>
              <c:idx val="0"/>
              <c:layout>
                <c:manualLayout>
                  <c:x val="-0.15529178777473027"/>
                  <c:y val="1.1012445248070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31-40D3-ABD1-179707389C77}"/>
                </c:ext>
              </c:extLst>
            </c:dLbl>
            <c:dLbl>
              <c:idx val="1"/>
              <c:layout>
                <c:manualLayout>
                  <c:x val="4.1666666666666666E-3"/>
                  <c:y val="-6.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31-40D3-ABD1-179707389C77}"/>
                </c:ext>
              </c:extLst>
            </c:dLbl>
            <c:dLbl>
              <c:idx val="2"/>
              <c:layout>
                <c:manualLayout>
                  <c:x val="-2.0833333333333333E-3"/>
                  <c:y val="-5.312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31-40D3-ABD1-179707389C7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MX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Recaudación Federal Participable Bruta 2017</c:v>
                </c:pt>
                <c:pt idx="1">
                  <c:v>Recaudación de Impuestos y Derechos 2016</c:v>
                </c:pt>
                <c:pt idx="2">
                  <c:v>Potestades Tributarias 2016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2489708.5329999998</c:v>
                </c:pt>
                <c:pt idx="1">
                  <c:v>236501.53876</c:v>
                </c:pt>
                <c:pt idx="2">
                  <c:v>38886.396000000001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31-40D3-ABD1-179707389C7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520906099494833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31-40D3-ABD1-179707389C7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Recaudación Federal Participable Bruta 2017</c:v>
                </c:pt>
                <c:pt idx="1">
                  <c:v>Recaudación de Impuestos y Derechos 2016</c:v>
                </c:pt>
                <c:pt idx="2">
                  <c:v>Potestades Tributarias 2016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334496.016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B31-40D3-ABD1-179707389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30881336"/>
        <c:axId val="330877024"/>
      </c:barChart>
      <c:catAx>
        <c:axId val="330881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30877024"/>
        <c:crosses val="autoZero"/>
        <c:auto val="1"/>
        <c:lblAlgn val="ctr"/>
        <c:lblOffset val="100"/>
        <c:noMultiLvlLbl val="0"/>
      </c:catAx>
      <c:valAx>
        <c:axId val="3308770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0881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EB1350-F970-4033-838C-06AC6AE31FA8}" type="doc">
      <dgm:prSet loTypeId="urn:microsoft.com/office/officeart/2005/8/layout/chevron1" loCatId="process" qsTypeId="urn:microsoft.com/office/officeart/2005/8/quickstyle/3d2" qsCatId="3D" csTypeId="urn:microsoft.com/office/officeart/2005/8/colors/colorful2" csCatId="colorful" phldr="1"/>
      <dgm:spPr/>
    </dgm:pt>
    <dgm:pt modelId="{CE54BB8C-E67B-4D23-A883-EFDAE3B8CA93}">
      <dgm:prSet phldrT="[Texto]"/>
      <dgm:spPr>
        <a:solidFill>
          <a:srgbClr val="0066FF"/>
        </a:solidFill>
      </dgm:spPr>
      <dgm:t>
        <a:bodyPr/>
        <a:lstStyle/>
        <a:p>
          <a:r>
            <a:rPr lang="es-MX" dirty="0" smtClean="0"/>
            <a:t>Entidades Federativas</a:t>
          </a:r>
          <a:endParaRPr lang="es-MX" dirty="0"/>
        </a:p>
      </dgm:t>
    </dgm:pt>
    <dgm:pt modelId="{5487CC96-8BCB-40AE-8FDC-C4117C28F913}" type="parTrans" cxnId="{A9DE5D98-EC12-443A-BC2A-454F6AAEBC4D}">
      <dgm:prSet/>
      <dgm:spPr/>
      <dgm:t>
        <a:bodyPr/>
        <a:lstStyle/>
        <a:p>
          <a:endParaRPr lang="es-MX"/>
        </a:p>
      </dgm:t>
    </dgm:pt>
    <dgm:pt modelId="{27292F3B-902F-4075-BA26-2033E95D3733}" type="sibTrans" cxnId="{A9DE5D98-EC12-443A-BC2A-454F6AAEBC4D}">
      <dgm:prSet/>
      <dgm:spPr/>
      <dgm:t>
        <a:bodyPr/>
        <a:lstStyle/>
        <a:p>
          <a:endParaRPr lang="es-MX"/>
        </a:p>
      </dgm:t>
    </dgm:pt>
    <dgm:pt modelId="{BF5AE7FB-BB24-4DAE-A1C9-31AED35B5661}">
      <dgm:prSet phldrT="[Texto]"/>
      <dgm:spPr/>
      <dgm:t>
        <a:bodyPr/>
        <a:lstStyle/>
        <a:p>
          <a:r>
            <a:rPr lang="es-MX" dirty="0" smtClean="0"/>
            <a:t>A partir del ejercicio Fiscal 2017</a:t>
          </a:r>
          <a:endParaRPr lang="es-MX" dirty="0"/>
        </a:p>
      </dgm:t>
    </dgm:pt>
    <dgm:pt modelId="{50D80043-71E9-48FD-A864-7C68D7020C61}" type="parTrans" cxnId="{7A735A69-9C1A-426B-8A6D-0F2327D53421}">
      <dgm:prSet/>
      <dgm:spPr/>
      <dgm:t>
        <a:bodyPr/>
        <a:lstStyle/>
        <a:p>
          <a:endParaRPr lang="es-MX"/>
        </a:p>
      </dgm:t>
    </dgm:pt>
    <dgm:pt modelId="{596031D8-6160-4116-AB03-70DAF71CDC74}" type="sibTrans" cxnId="{7A735A69-9C1A-426B-8A6D-0F2327D53421}">
      <dgm:prSet/>
      <dgm:spPr/>
      <dgm:t>
        <a:bodyPr/>
        <a:lstStyle/>
        <a:p>
          <a:endParaRPr lang="es-MX"/>
        </a:p>
      </dgm:t>
    </dgm:pt>
    <dgm:pt modelId="{F44BE783-3152-4FEE-B833-6941AF16D339}">
      <dgm:prSet phldrT="[Texto]"/>
      <dgm:spPr/>
      <dgm:t>
        <a:bodyPr/>
        <a:lstStyle/>
        <a:p>
          <a:r>
            <a:rPr lang="es-MX" dirty="0" smtClean="0"/>
            <a:t>Reintegros a partir de 2018</a:t>
          </a:r>
          <a:endParaRPr lang="es-MX" dirty="0"/>
        </a:p>
      </dgm:t>
    </dgm:pt>
    <dgm:pt modelId="{D004D138-F148-4384-B57F-3ACA952CCAAA}" type="parTrans" cxnId="{6DCB0B78-34C7-495E-9DA6-48249E402332}">
      <dgm:prSet/>
      <dgm:spPr/>
      <dgm:t>
        <a:bodyPr/>
        <a:lstStyle/>
        <a:p>
          <a:endParaRPr lang="es-ES"/>
        </a:p>
      </dgm:t>
    </dgm:pt>
    <dgm:pt modelId="{EA181338-2056-4F96-BE6A-C7FD446896F4}" type="sibTrans" cxnId="{6DCB0B78-34C7-495E-9DA6-48249E402332}">
      <dgm:prSet/>
      <dgm:spPr/>
      <dgm:t>
        <a:bodyPr/>
        <a:lstStyle/>
        <a:p>
          <a:endParaRPr lang="es-ES"/>
        </a:p>
      </dgm:t>
    </dgm:pt>
    <dgm:pt modelId="{8534436A-88C7-4427-9535-B29F130D96BA}" type="pres">
      <dgm:prSet presAssocID="{42EB1350-F970-4033-838C-06AC6AE31FA8}" presName="Name0" presStyleCnt="0">
        <dgm:presLayoutVars>
          <dgm:dir/>
          <dgm:animLvl val="lvl"/>
          <dgm:resizeHandles val="exact"/>
        </dgm:presLayoutVars>
      </dgm:prSet>
      <dgm:spPr/>
    </dgm:pt>
    <dgm:pt modelId="{B2AE4E36-B81C-4150-8334-28AB645E253E}" type="pres">
      <dgm:prSet presAssocID="{CE54BB8C-E67B-4D23-A883-EFDAE3B8CA9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B111F0-5AB3-4F87-B53F-AEFDBAF429B1}" type="pres">
      <dgm:prSet presAssocID="{27292F3B-902F-4075-BA26-2033E95D3733}" presName="parTxOnlySpace" presStyleCnt="0"/>
      <dgm:spPr/>
    </dgm:pt>
    <dgm:pt modelId="{BD92A146-8881-4CA2-B1EE-91EF19E6CB36}" type="pres">
      <dgm:prSet presAssocID="{BF5AE7FB-BB24-4DAE-A1C9-31AED35B566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DB1307A-A2D0-4113-A840-6885A181C5DB}" type="pres">
      <dgm:prSet presAssocID="{596031D8-6160-4116-AB03-70DAF71CDC74}" presName="parTxOnlySpace" presStyleCnt="0"/>
      <dgm:spPr/>
    </dgm:pt>
    <dgm:pt modelId="{8A3FA437-FAF3-4133-9728-CB231D12E985}" type="pres">
      <dgm:prSet presAssocID="{F44BE783-3152-4FEE-B833-6941AF16D33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9DE5D98-EC12-443A-BC2A-454F6AAEBC4D}" srcId="{42EB1350-F970-4033-838C-06AC6AE31FA8}" destId="{CE54BB8C-E67B-4D23-A883-EFDAE3B8CA93}" srcOrd="0" destOrd="0" parTransId="{5487CC96-8BCB-40AE-8FDC-C4117C28F913}" sibTransId="{27292F3B-902F-4075-BA26-2033E95D3733}"/>
    <dgm:cxn modelId="{1B45652F-FC22-47AD-8A3F-F4C8AB9E726C}" type="presOf" srcId="{42EB1350-F970-4033-838C-06AC6AE31FA8}" destId="{8534436A-88C7-4427-9535-B29F130D96BA}" srcOrd="0" destOrd="0" presId="urn:microsoft.com/office/officeart/2005/8/layout/chevron1"/>
    <dgm:cxn modelId="{7A735A69-9C1A-426B-8A6D-0F2327D53421}" srcId="{42EB1350-F970-4033-838C-06AC6AE31FA8}" destId="{BF5AE7FB-BB24-4DAE-A1C9-31AED35B5661}" srcOrd="1" destOrd="0" parTransId="{50D80043-71E9-48FD-A864-7C68D7020C61}" sibTransId="{596031D8-6160-4116-AB03-70DAF71CDC74}"/>
    <dgm:cxn modelId="{6DCB0B78-34C7-495E-9DA6-48249E402332}" srcId="{42EB1350-F970-4033-838C-06AC6AE31FA8}" destId="{F44BE783-3152-4FEE-B833-6941AF16D339}" srcOrd="2" destOrd="0" parTransId="{D004D138-F148-4384-B57F-3ACA952CCAAA}" sibTransId="{EA181338-2056-4F96-BE6A-C7FD446896F4}"/>
    <dgm:cxn modelId="{B8E4B24F-69CD-481B-AEA2-E49D13308D85}" type="presOf" srcId="{BF5AE7FB-BB24-4DAE-A1C9-31AED35B5661}" destId="{BD92A146-8881-4CA2-B1EE-91EF19E6CB36}" srcOrd="0" destOrd="0" presId="urn:microsoft.com/office/officeart/2005/8/layout/chevron1"/>
    <dgm:cxn modelId="{E2542362-8D99-4BC2-B1F0-A6E964CA9F7D}" type="presOf" srcId="{F44BE783-3152-4FEE-B833-6941AF16D339}" destId="{8A3FA437-FAF3-4133-9728-CB231D12E985}" srcOrd="0" destOrd="0" presId="urn:microsoft.com/office/officeart/2005/8/layout/chevron1"/>
    <dgm:cxn modelId="{7047702F-E0A1-4DB2-A82C-2FF9A57B72A8}" type="presOf" srcId="{CE54BB8C-E67B-4D23-A883-EFDAE3B8CA93}" destId="{B2AE4E36-B81C-4150-8334-28AB645E253E}" srcOrd="0" destOrd="0" presId="urn:microsoft.com/office/officeart/2005/8/layout/chevron1"/>
    <dgm:cxn modelId="{753D7F56-71DC-40AC-A9FB-86DEDF235064}" type="presParOf" srcId="{8534436A-88C7-4427-9535-B29F130D96BA}" destId="{B2AE4E36-B81C-4150-8334-28AB645E253E}" srcOrd="0" destOrd="0" presId="urn:microsoft.com/office/officeart/2005/8/layout/chevron1"/>
    <dgm:cxn modelId="{06FD5336-D6B5-479D-89F4-26E21A0C1E14}" type="presParOf" srcId="{8534436A-88C7-4427-9535-B29F130D96BA}" destId="{3EB111F0-5AB3-4F87-B53F-AEFDBAF429B1}" srcOrd="1" destOrd="0" presId="urn:microsoft.com/office/officeart/2005/8/layout/chevron1"/>
    <dgm:cxn modelId="{844CBC03-E694-4573-A978-F5F54A86FEA7}" type="presParOf" srcId="{8534436A-88C7-4427-9535-B29F130D96BA}" destId="{BD92A146-8881-4CA2-B1EE-91EF19E6CB36}" srcOrd="2" destOrd="0" presId="urn:microsoft.com/office/officeart/2005/8/layout/chevron1"/>
    <dgm:cxn modelId="{3513833D-2FF1-4C40-9CC1-8EA1129B480A}" type="presParOf" srcId="{8534436A-88C7-4427-9535-B29F130D96BA}" destId="{BDB1307A-A2D0-4113-A840-6885A181C5DB}" srcOrd="3" destOrd="0" presId="urn:microsoft.com/office/officeart/2005/8/layout/chevron1"/>
    <dgm:cxn modelId="{734E97AB-A411-4FDD-8EA4-04DED0E2ECA2}" type="presParOf" srcId="{8534436A-88C7-4427-9535-B29F130D96BA}" destId="{8A3FA437-FAF3-4133-9728-CB231D12E98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EB1350-F970-4033-838C-06AC6AE31FA8}" type="doc">
      <dgm:prSet loTypeId="urn:microsoft.com/office/officeart/2005/8/layout/chevron1" loCatId="process" qsTypeId="urn:microsoft.com/office/officeart/2005/8/quickstyle/3d2" qsCatId="3D" csTypeId="urn:microsoft.com/office/officeart/2005/8/colors/colorful2" csCatId="colorful" phldr="1"/>
      <dgm:spPr/>
    </dgm:pt>
    <dgm:pt modelId="{CE54BB8C-E67B-4D23-A883-EFDAE3B8CA93}">
      <dgm:prSet phldrT="[Tex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Municipios</a:t>
          </a:r>
          <a:endParaRPr lang="es-MX" dirty="0"/>
        </a:p>
      </dgm:t>
    </dgm:pt>
    <dgm:pt modelId="{5487CC96-8BCB-40AE-8FDC-C4117C28F913}" type="parTrans" cxnId="{A9DE5D98-EC12-443A-BC2A-454F6AAEBC4D}">
      <dgm:prSet/>
      <dgm:spPr/>
      <dgm:t>
        <a:bodyPr/>
        <a:lstStyle/>
        <a:p>
          <a:endParaRPr lang="es-MX"/>
        </a:p>
      </dgm:t>
    </dgm:pt>
    <dgm:pt modelId="{27292F3B-902F-4075-BA26-2033E95D3733}" type="sibTrans" cxnId="{A9DE5D98-EC12-443A-BC2A-454F6AAEBC4D}">
      <dgm:prSet/>
      <dgm:spPr/>
      <dgm:t>
        <a:bodyPr/>
        <a:lstStyle/>
        <a:p>
          <a:endParaRPr lang="es-MX"/>
        </a:p>
      </dgm:t>
    </dgm:pt>
    <dgm:pt modelId="{BF5AE7FB-BB24-4DAE-A1C9-31AED35B5661}">
      <dgm:prSet phldrT="[Texto]"/>
      <dgm:spPr>
        <a:solidFill>
          <a:srgbClr val="CC6600"/>
        </a:solidFill>
      </dgm:spPr>
      <dgm:t>
        <a:bodyPr/>
        <a:lstStyle/>
        <a:p>
          <a:r>
            <a:rPr lang="es-MX" dirty="0" smtClean="0"/>
            <a:t>A partir del ejercicio Fiscal 2018</a:t>
          </a:r>
          <a:endParaRPr lang="es-MX" dirty="0"/>
        </a:p>
      </dgm:t>
    </dgm:pt>
    <dgm:pt modelId="{50D80043-71E9-48FD-A864-7C68D7020C61}" type="parTrans" cxnId="{7A735A69-9C1A-426B-8A6D-0F2327D53421}">
      <dgm:prSet/>
      <dgm:spPr/>
      <dgm:t>
        <a:bodyPr/>
        <a:lstStyle/>
        <a:p>
          <a:endParaRPr lang="es-MX"/>
        </a:p>
      </dgm:t>
    </dgm:pt>
    <dgm:pt modelId="{596031D8-6160-4116-AB03-70DAF71CDC74}" type="sibTrans" cxnId="{7A735A69-9C1A-426B-8A6D-0F2327D53421}">
      <dgm:prSet/>
      <dgm:spPr/>
      <dgm:t>
        <a:bodyPr/>
        <a:lstStyle/>
        <a:p>
          <a:endParaRPr lang="es-MX"/>
        </a:p>
      </dgm:t>
    </dgm:pt>
    <dgm:pt modelId="{EC20A993-29B9-4FA8-BAB6-6D3C10741B1B}">
      <dgm:prSet phldrT="[Texto]"/>
      <dgm:spPr/>
      <dgm:t>
        <a:bodyPr/>
        <a:lstStyle/>
        <a:p>
          <a:r>
            <a:rPr lang="es-MX" dirty="0" smtClean="0"/>
            <a:t>Reintegros a partir de 2019</a:t>
          </a:r>
          <a:endParaRPr lang="es-MX" dirty="0"/>
        </a:p>
      </dgm:t>
    </dgm:pt>
    <dgm:pt modelId="{3FE9433E-D2B0-4624-A20B-A3CEEC741B5B}" type="parTrans" cxnId="{BB5A898F-E707-4377-9D36-BA41A5C1C4FB}">
      <dgm:prSet/>
      <dgm:spPr/>
      <dgm:t>
        <a:bodyPr/>
        <a:lstStyle/>
        <a:p>
          <a:endParaRPr lang="es-ES"/>
        </a:p>
      </dgm:t>
    </dgm:pt>
    <dgm:pt modelId="{17C44243-2B95-4E50-8A3E-20A28656BA07}" type="sibTrans" cxnId="{BB5A898F-E707-4377-9D36-BA41A5C1C4FB}">
      <dgm:prSet/>
      <dgm:spPr/>
      <dgm:t>
        <a:bodyPr/>
        <a:lstStyle/>
        <a:p>
          <a:endParaRPr lang="es-ES"/>
        </a:p>
      </dgm:t>
    </dgm:pt>
    <dgm:pt modelId="{8534436A-88C7-4427-9535-B29F130D96BA}" type="pres">
      <dgm:prSet presAssocID="{42EB1350-F970-4033-838C-06AC6AE31FA8}" presName="Name0" presStyleCnt="0">
        <dgm:presLayoutVars>
          <dgm:dir/>
          <dgm:animLvl val="lvl"/>
          <dgm:resizeHandles val="exact"/>
        </dgm:presLayoutVars>
      </dgm:prSet>
      <dgm:spPr/>
    </dgm:pt>
    <dgm:pt modelId="{B2AE4E36-B81C-4150-8334-28AB645E253E}" type="pres">
      <dgm:prSet presAssocID="{CE54BB8C-E67B-4D23-A883-EFDAE3B8CA9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B111F0-5AB3-4F87-B53F-AEFDBAF429B1}" type="pres">
      <dgm:prSet presAssocID="{27292F3B-902F-4075-BA26-2033E95D3733}" presName="parTxOnlySpace" presStyleCnt="0"/>
      <dgm:spPr/>
    </dgm:pt>
    <dgm:pt modelId="{BD92A146-8881-4CA2-B1EE-91EF19E6CB36}" type="pres">
      <dgm:prSet presAssocID="{BF5AE7FB-BB24-4DAE-A1C9-31AED35B566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708359-24F6-4A63-9C65-630B14AF46B0}" type="pres">
      <dgm:prSet presAssocID="{596031D8-6160-4116-AB03-70DAF71CDC74}" presName="parTxOnlySpace" presStyleCnt="0"/>
      <dgm:spPr/>
    </dgm:pt>
    <dgm:pt modelId="{61445079-4F19-41EA-A3AD-147312A62111}" type="pres">
      <dgm:prSet presAssocID="{EC20A993-29B9-4FA8-BAB6-6D3C10741B1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9DE5D98-EC12-443A-BC2A-454F6AAEBC4D}" srcId="{42EB1350-F970-4033-838C-06AC6AE31FA8}" destId="{CE54BB8C-E67B-4D23-A883-EFDAE3B8CA93}" srcOrd="0" destOrd="0" parTransId="{5487CC96-8BCB-40AE-8FDC-C4117C28F913}" sibTransId="{27292F3B-902F-4075-BA26-2033E95D3733}"/>
    <dgm:cxn modelId="{0E1C6F85-C5D1-4882-8946-0D8C59EEBD59}" type="presOf" srcId="{EC20A993-29B9-4FA8-BAB6-6D3C10741B1B}" destId="{61445079-4F19-41EA-A3AD-147312A62111}" srcOrd="0" destOrd="0" presId="urn:microsoft.com/office/officeart/2005/8/layout/chevron1"/>
    <dgm:cxn modelId="{1B45652F-FC22-47AD-8A3F-F4C8AB9E726C}" type="presOf" srcId="{42EB1350-F970-4033-838C-06AC6AE31FA8}" destId="{8534436A-88C7-4427-9535-B29F130D96BA}" srcOrd="0" destOrd="0" presId="urn:microsoft.com/office/officeart/2005/8/layout/chevron1"/>
    <dgm:cxn modelId="{7A735A69-9C1A-426B-8A6D-0F2327D53421}" srcId="{42EB1350-F970-4033-838C-06AC6AE31FA8}" destId="{BF5AE7FB-BB24-4DAE-A1C9-31AED35B5661}" srcOrd="1" destOrd="0" parTransId="{50D80043-71E9-48FD-A864-7C68D7020C61}" sibTransId="{596031D8-6160-4116-AB03-70DAF71CDC74}"/>
    <dgm:cxn modelId="{B8E4B24F-69CD-481B-AEA2-E49D13308D85}" type="presOf" srcId="{BF5AE7FB-BB24-4DAE-A1C9-31AED35B5661}" destId="{BD92A146-8881-4CA2-B1EE-91EF19E6CB36}" srcOrd="0" destOrd="0" presId="urn:microsoft.com/office/officeart/2005/8/layout/chevron1"/>
    <dgm:cxn modelId="{7047702F-E0A1-4DB2-A82C-2FF9A57B72A8}" type="presOf" srcId="{CE54BB8C-E67B-4D23-A883-EFDAE3B8CA93}" destId="{B2AE4E36-B81C-4150-8334-28AB645E253E}" srcOrd="0" destOrd="0" presId="urn:microsoft.com/office/officeart/2005/8/layout/chevron1"/>
    <dgm:cxn modelId="{BB5A898F-E707-4377-9D36-BA41A5C1C4FB}" srcId="{42EB1350-F970-4033-838C-06AC6AE31FA8}" destId="{EC20A993-29B9-4FA8-BAB6-6D3C10741B1B}" srcOrd="2" destOrd="0" parTransId="{3FE9433E-D2B0-4624-A20B-A3CEEC741B5B}" sibTransId="{17C44243-2B95-4E50-8A3E-20A28656BA07}"/>
    <dgm:cxn modelId="{753D7F56-71DC-40AC-A9FB-86DEDF235064}" type="presParOf" srcId="{8534436A-88C7-4427-9535-B29F130D96BA}" destId="{B2AE4E36-B81C-4150-8334-28AB645E253E}" srcOrd="0" destOrd="0" presId="urn:microsoft.com/office/officeart/2005/8/layout/chevron1"/>
    <dgm:cxn modelId="{06FD5336-D6B5-479D-89F4-26E21A0C1E14}" type="presParOf" srcId="{8534436A-88C7-4427-9535-B29F130D96BA}" destId="{3EB111F0-5AB3-4F87-B53F-AEFDBAF429B1}" srcOrd="1" destOrd="0" presId="urn:microsoft.com/office/officeart/2005/8/layout/chevron1"/>
    <dgm:cxn modelId="{844CBC03-E694-4573-A978-F5F54A86FEA7}" type="presParOf" srcId="{8534436A-88C7-4427-9535-B29F130D96BA}" destId="{BD92A146-8881-4CA2-B1EE-91EF19E6CB36}" srcOrd="2" destOrd="0" presId="urn:microsoft.com/office/officeart/2005/8/layout/chevron1"/>
    <dgm:cxn modelId="{20AE04AC-696F-427B-A97A-354F5890D36E}" type="presParOf" srcId="{8534436A-88C7-4427-9535-B29F130D96BA}" destId="{87708359-24F6-4A63-9C65-630B14AF46B0}" srcOrd="3" destOrd="0" presId="urn:microsoft.com/office/officeart/2005/8/layout/chevron1"/>
    <dgm:cxn modelId="{3E7D43B8-8B64-4922-815E-268802D52BA5}" type="presParOf" srcId="{8534436A-88C7-4427-9535-B29F130D96BA}" destId="{61445079-4F19-41EA-A3AD-147312A6211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EB1350-F970-4033-838C-06AC6AE31FA8}" type="doc">
      <dgm:prSet loTypeId="urn:microsoft.com/office/officeart/2005/8/layout/chevron1" loCatId="process" qsTypeId="urn:microsoft.com/office/officeart/2005/8/quickstyle/3d2" qsCatId="3D" csTypeId="urn:microsoft.com/office/officeart/2005/8/colors/colorful2" csCatId="colorful" phldr="1"/>
      <dgm:spPr/>
    </dgm:pt>
    <dgm:pt modelId="{56ADC88D-2051-488A-8322-C20FB05B1A45}">
      <dgm:prSet phldrT="[Texto]"/>
      <dgm:spPr>
        <a:solidFill>
          <a:srgbClr val="FF9933"/>
        </a:solidFill>
      </dgm:spPr>
      <dgm:t>
        <a:bodyPr/>
        <a:lstStyle/>
        <a:p>
          <a:r>
            <a:rPr lang="es-ES" dirty="0" smtClean="0"/>
            <a:t>Principio de anualidad de los recursos federales etiquetados (art. 17 LDF)</a:t>
          </a:r>
          <a:endParaRPr lang="es-MX" dirty="0"/>
        </a:p>
      </dgm:t>
    </dgm:pt>
    <dgm:pt modelId="{6C694BA3-1A9A-4A2E-B9DB-D058AAF81571}" type="parTrans" cxnId="{C9E05F9C-F60E-468C-9078-88B454B38ADA}">
      <dgm:prSet/>
      <dgm:spPr/>
      <dgm:t>
        <a:bodyPr/>
        <a:lstStyle/>
        <a:p>
          <a:endParaRPr lang="es-MX"/>
        </a:p>
      </dgm:t>
    </dgm:pt>
    <dgm:pt modelId="{6C856F39-5E14-4CF6-A7B1-50764D382A03}" type="sibTrans" cxnId="{C9E05F9C-F60E-468C-9078-88B454B38ADA}">
      <dgm:prSet/>
      <dgm:spPr/>
      <dgm:t>
        <a:bodyPr/>
        <a:lstStyle/>
        <a:p>
          <a:endParaRPr lang="es-MX"/>
        </a:p>
      </dgm:t>
    </dgm:pt>
    <dgm:pt modelId="{8534436A-88C7-4427-9535-B29F130D96BA}" type="pres">
      <dgm:prSet presAssocID="{42EB1350-F970-4033-838C-06AC6AE31FA8}" presName="Name0" presStyleCnt="0">
        <dgm:presLayoutVars>
          <dgm:dir/>
          <dgm:animLvl val="lvl"/>
          <dgm:resizeHandles val="exact"/>
        </dgm:presLayoutVars>
      </dgm:prSet>
      <dgm:spPr/>
    </dgm:pt>
    <dgm:pt modelId="{C9BBDC78-84B8-46A2-BB2F-278CB9F39D49}" type="pres">
      <dgm:prSet presAssocID="{56ADC88D-2051-488A-8322-C20FB05B1A45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8AE6A53-B518-4C08-80CB-158EC501FC2E}" type="presOf" srcId="{56ADC88D-2051-488A-8322-C20FB05B1A45}" destId="{C9BBDC78-84B8-46A2-BB2F-278CB9F39D49}" srcOrd="0" destOrd="0" presId="urn:microsoft.com/office/officeart/2005/8/layout/chevron1"/>
    <dgm:cxn modelId="{1B45652F-FC22-47AD-8A3F-F4C8AB9E726C}" type="presOf" srcId="{42EB1350-F970-4033-838C-06AC6AE31FA8}" destId="{8534436A-88C7-4427-9535-B29F130D96BA}" srcOrd="0" destOrd="0" presId="urn:microsoft.com/office/officeart/2005/8/layout/chevron1"/>
    <dgm:cxn modelId="{C9E05F9C-F60E-468C-9078-88B454B38ADA}" srcId="{42EB1350-F970-4033-838C-06AC6AE31FA8}" destId="{56ADC88D-2051-488A-8322-C20FB05B1A45}" srcOrd="0" destOrd="0" parTransId="{6C694BA3-1A9A-4A2E-B9DB-D058AAF81571}" sibTransId="{6C856F39-5E14-4CF6-A7B1-50764D382A03}"/>
    <dgm:cxn modelId="{D0187B47-3145-410A-BD30-6FD74055A44F}" type="presParOf" srcId="{8534436A-88C7-4427-9535-B29F130D96BA}" destId="{C9BBDC78-84B8-46A2-BB2F-278CB9F39D4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solidFill>
          <a:schemeClr val="accent1">
            <a:lumMod val="5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</a:t>
          </a:r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solidFill>
          <a:schemeClr val="accent3"/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</a:t>
          </a:r>
          <a:r>
            <a: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53563D61-A301-4644-8AE7-FCAFDA9A58AB}">
      <dgm:prSet phldrT="[Text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</a:t>
          </a:r>
          <a:r>
            <a: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60323EE-B859-4184-88BB-62221AE106AB}" type="par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426A8813-506E-429E-87DB-53AA3F5535D1}" type="sib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BC44171-365F-452D-AE92-EBE2E89770BA}">
      <dgm:prSet phldrT="[Tex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</a:t>
          </a:r>
          <a:r>
            <a: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679D3FA-0101-42D1-A23D-75BD8EF1DA28}" type="par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FF5F2014-EE5D-4FD1-9103-39F792365AE5}" type="sib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85631E1F-364A-4A2A-9989-E896E5049557}">
      <dgm:prSet phldrT="[Text]" custT="1"/>
      <dgm:spPr>
        <a:solidFill>
          <a:schemeClr val="accent2">
            <a:lumMod val="7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</a:t>
          </a:r>
          <a:r>
            <a: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BE3CA2F-C22D-4DAD-BBB2-CC29F3FBCF68}" type="par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DC75A793-C6A2-4960-947A-450C2653BBC6}" type="sib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5" custScaleX="98552" custScaleY="1390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95FEF-34B7-47B0-80DB-E881F25871A9}" type="pres">
      <dgm:prSet presAssocID="{85631E1F-364A-4A2A-9989-E896E5049557}" presName="Name8" presStyleCnt="0"/>
      <dgm:spPr/>
    </dgm:pt>
    <dgm:pt modelId="{3CE8FECB-ADC6-4195-8C29-ECF1EEE9F8FA}" type="pres">
      <dgm:prSet presAssocID="{85631E1F-364A-4A2A-9989-E896E5049557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49F7C-7B63-4EBA-944C-0C5CAC570546}" type="pres">
      <dgm:prSet presAssocID="{85631E1F-364A-4A2A-9989-E896E50495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42FD2-6503-4F77-8487-9B33E0527141}" type="pres">
      <dgm:prSet presAssocID="{53563D61-A301-4644-8AE7-FCAFDA9A58AB}" presName="Name8" presStyleCnt="0"/>
      <dgm:spPr/>
    </dgm:pt>
    <dgm:pt modelId="{E6279944-4AC5-4561-B5D0-64EE0E57E695}" type="pres">
      <dgm:prSet presAssocID="{53563D61-A301-4644-8AE7-FCAFDA9A58AB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D1362-172A-4369-8415-6E089FA67356}" type="pres">
      <dgm:prSet presAssocID="{53563D61-A301-4644-8AE7-FCAFDA9A58A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855A1-EC9E-41EF-AA5C-B0A6C62BC58F}" type="pres">
      <dgm:prSet presAssocID="{9BC44171-365F-452D-AE92-EBE2E89770BA}" presName="Name8" presStyleCnt="0"/>
      <dgm:spPr/>
    </dgm:pt>
    <dgm:pt modelId="{285279A8-A2FF-4704-92DF-4753853CE322}" type="pres">
      <dgm:prSet presAssocID="{9BC44171-365F-452D-AE92-EBE2E89770BA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1057C-5EDF-4EC8-9A6B-B059EB7B0F8E}" type="pres">
      <dgm:prSet presAssocID="{9BC44171-365F-452D-AE92-EBE2E89770B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BD1903A1-E006-4340-B4CF-7CD782490A38}" type="presOf" srcId="{53563D61-A301-4644-8AE7-FCAFDA9A58AB}" destId="{E6279944-4AC5-4561-B5D0-64EE0E57E695}" srcOrd="0" destOrd="0" presId="urn:microsoft.com/office/officeart/2005/8/layout/pyramid1"/>
    <dgm:cxn modelId="{31A5E032-4767-484E-9516-2D6EC1BAC818}" type="presOf" srcId="{53563D61-A301-4644-8AE7-FCAFDA9A58AB}" destId="{2E9D1362-172A-4369-8415-6E089FA67356}" srcOrd="1" destOrd="0" presId="urn:microsoft.com/office/officeart/2005/8/layout/pyramid1"/>
    <dgm:cxn modelId="{66D00D19-FA9D-4051-B6B5-B80F0AC47E4A}" type="presOf" srcId="{85631E1F-364A-4A2A-9989-E896E5049557}" destId="{DC549F7C-7B63-4EBA-944C-0C5CAC570546}" srcOrd="1" destOrd="0" presId="urn:microsoft.com/office/officeart/2005/8/layout/pyramid1"/>
    <dgm:cxn modelId="{A88E4273-F7D4-48AF-943F-7FA4DF9C2606}" type="presOf" srcId="{E924DC90-2427-4BE5-A522-6ACD4563EB45}" destId="{A8AE7F33-3372-4D78-96A6-FD2B204E9D9D}" srcOrd="1" destOrd="0" presId="urn:microsoft.com/office/officeart/2005/8/layout/pyramid1"/>
    <dgm:cxn modelId="{33ED1854-A9ED-45DA-8913-7FC839AAB981}" type="presOf" srcId="{9BC44171-365F-452D-AE92-EBE2E89770BA}" destId="{285279A8-A2FF-4704-92DF-4753853CE322}" srcOrd="0" destOrd="0" presId="urn:microsoft.com/office/officeart/2005/8/layout/pyramid1"/>
    <dgm:cxn modelId="{F2629F3A-4FE3-4B3E-B83D-0555BE7C8FBD}" type="presOf" srcId="{85631E1F-364A-4A2A-9989-E896E5049557}" destId="{3CE8FECB-ADC6-4195-8C29-ECF1EEE9F8FA}" srcOrd="0" destOrd="0" presId="urn:microsoft.com/office/officeart/2005/8/layout/pyramid1"/>
    <dgm:cxn modelId="{04570C11-0AAF-4105-B53C-59BDB2A1EB11}" type="presOf" srcId="{28FD3D57-F3BB-4E5E-B091-1500A3C92E81}" destId="{6346E340-6B27-47A2-93A8-AA7F0249167F}" srcOrd="0" destOrd="0" presId="urn:microsoft.com/office/officeart/2005/8/layout/pyramid1"/>
    <dgm:cxn modelId="{AE3EB5FA-4927-4388-BD48-8F9079826EFA}" type="presOf" srcId="{9BC44171-365F-452D-AE92-EBE2E89770BA}" destId="{48B1057C-5EDF-4EC8-9A6B-B059EB7B0F8E}" srcOrd="1" destOrd="0" presId="urn:microsoft.com/office/officeart/2005/8/layout/pyramid1"/>
    <dgm:cxn modelId="{723E9675-955D-4A18-A032-DE43ECB85624}" type="presOf" srcId="{E924DC90-2427-4BE5-A522-6ACD4563EB45}" destId="{864F954D-81D4-4546-B08E-448FBA7A18FE}" srcOrd="0" destOrd="0" presId="urn:microsoft.com/office/officeart/2005/8/layout/pyramid1"/>
    <dgm:cxn modelId="{689B59B0-BF9D-489D-8A96-D6B2CF499ABF}" srcId="{28FD3D57-F3BB-4E5E-B091-1500A3C92E81}" destId="{85631E1F-364A-4A2A-9989-E896E5049557}" srcOrd="1" destOrd="0" parTransId="{EBE3CA2F-C22D-4DAD-BBB2-CC29F3FBCF68}" sibTransId="{DC75A793-C6A2-4960-947A-450C2653BBC6}"/>
    <dgm:cxn modelId="{F3697A49-7026-40CE-A2B9-71761A0223E3}" srcId="{28FD3D57-F3BB-4E5E-B091-1500A3C92E81}" destId="{53563D61-A301-4644-8AE7-FCAFDA9A58AB}" srcOrd="3" destOrd="0" parTransId="{B60323EE-B859-4184-88BB-62221AE106AB}" sibTransId="{426A8813-506E-429E-87DB-53AA3F5535D1}"/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8FDB5E6D-661C-41AC-9FA0-91D3F8FFD6D9}" type="presOf" srcId="{9D67B1F7-C4FF-4E1E-94F4-69209A4E7C47}" destId="{7E617F38-6BB2-4E03-8198-FF7E7F898924}" srcOrd="1" destOrd="0" presId="urn:microsoft.com/office/officeart/2005/8/layout/pyramid1"/>
    <dgm:cxn modelId="{739B5CEA-1932-4053-852F-247E63691C79}" type="presOf" srcId="{9D67B1F7-C4FF-4E1E-94F4-69209A4E7C47}" destId="{753AA43A-5097-42D8-A3EF-20B11215D8F3}" srcOrd="0" destOrd="0" presId="urn:microsoft.com/office/officeart/2005/8/layout/pyramid1"/>
    <dgm:cxn modelId="{15D8F364-6809-49BA-A228-EAE95F4BE6B9}" srcId="{28FD3D57-F3BB-4E5E-B091-1500A3C92E81}" destId="{9BC44171-365F-452D-AE92-EBE2E89770BA}" srcOrd="4" destOrd="0" parTransId="{7679D3FA-0101-42D1-A23D-75BD8EF1DA28}" sibTransId="{FF5F2014-EE5D-4FD1-9103-39F792365AE5}"/>
    <dgm:cxn modelId="{724B3B8E-5A8F-455C-8CB0-246FA07650C9}" type="presParOf" srcId="{6346E340-6B27-47A2-93A8-AA7F0249167F}" destId="{8351BCDF-D287-464A-AB10-4261CFFC4E79}" srcOrd="0" destOrd="0" presId="urn:microsoft.com/office/officeart/2005/8/layout/pyramid1"/>
    <dgm:cxn modelId="{B83998B2-F33F-4A19-AA8B-C12ABE92F459}" type="presParOf" srcId="{8351BCDF-D287-464A-AB10-4261CFFC4E79}" destId="{864F954D-81D4-4546-B08E-448FBA7A18FE}" srcOrd="0" destOrd="0" presId="urn:microsoft.com/office/officeart/2005/8/layout/pyramid1"/>
    <dgm:cxn modelId="{FF697D92-14FA-49DE-854A-3B45160627C8}" type="presParOf" srcId="{8351BCDF-D287-464A-AB10-4261CFFC4E79}" destId="{A8AE7F33-3372-4D78-96A6-FD2B204E9D9D}" srcOrd="1" destOrd="0" presId="urn:microsoft.com/office/officeart/2005/8/layout/pyramid1"/>
    <dgm:cxn modelId="{6D9A8C80-BA20-44C0-99AE-EE8926DED6ED}" type="presParOf" srcId="{6346E340-6B27-47A2-93A8-AA7F0249167F}" destId="{45295FEF-34B7-47B0-80DB-E881F25871A9}" srcOrd="1" destOrd="0" presId="urn:microsoft.com/office/officeart/2005/8/layout/pyramid1"/>
    <dgm:cxn modelId="{8C832AED-0FDB-40CA-9B4E-8C02CD2D33C4}" type="presParOf" srcId="{45295FEF-34B7-47B0-80DB-E881F25871A9}" destId="{3CE8FECB-ADC6-4195-8C29-ECF1EEE9F8FA}" srcOrd="0" destOrd="0" presId="urn:microsoft.com/office/officeart/2005/8/layout/pyramid1"/>
    <dgm:cxn modelId="{ACBFE7D8-DD9F-41BE-A1DD-16390180B717}" type="presParOf" srcId="{45295FEF-34B7-47B0-80DB-E881F25871A9}" destId="{DC549F7C-7B63-4EBA-944C-0C5CAC570546}" srcOrd="1" destOrd="0" presId="urn:microsoft.com/office/officeart/2005/8/layout/pyramid1"/>
    <dgm:cxn modelId="{2EDC6386-FD2E-4944-AD02-6C33BADDF850}" type="presParOf" srcId="{6346E340-6B27-47A2-93A8-AA7F0249167F}" destId="{BF7100C5-692A-476D-9242-E6DE2BFA407E}" srcOrd="2" destOrd="0" presId="urn:microsoft.com/office/officeart/2005/8/layout/pyramid1"/>
    <dgm:cxn modelId="{9F690A36-CAD6-4D83-A70F-6D713D279C68}" type="presParOf" srcId="{BF7100C5-692A-476D-9242-E6DE2BFA407E}" destId="{753AA43A-5097-42D8-A3EF-20B11215D8F3}" srcOrd="0" destOrd="0" presId="urn:microsoft.com/office/officeart/2005/8/layout/pyramid1"/>
    <dgm:cxn modelId="{5F0851C6-5FFF-49BF-8B49-C965411D433D}" type="presParOf" srcId="{BF7100C5-692A-476D-9242-E6DE2BFA407E}" destId="{7E617F38-6BB2-4E03-8198-FF7E7F898924}" srcOrd="1" destOrd="0" presId="urn:microsoft.com/office/officeart/2005/8/layout/pyramid1"/>
    <dgm:cxn modelId="{2A13AAA8-9828-4015-BBB7-DE44145677B4}" type="presParOf" srcId="{6346E340-6B27-47A2-93A8-AA7F0249167F}" destId="{29C42FD2-6503-4F77-8487-9B33E0527141}" srcOrd="3" destOrd="0" presId="urn:microsoft.com/office/officeart/2005/8/layout/pyramid1"/>
    <dgm:cxn modelId="{00F821B7-D3E5-4C49-B208-956861463A6F}" type="presParOf" srcId="{29C42FD2-6503-4F77-8487-9B33E0527141}" destId="{E6279944-4AC5-4561-B5D0-64EE0E57E695}" srcOrd="0" destOrd="0" presId="urn:microsoft.com/office/officeart/2005/8/layout/pyramid1"/>
    <dgm:cxn modelId="{C91F242C-6B21-4D23-AA2B-248635A67730}" type="presParOf" srcId="{29C42FD2-6503-4F77-8487-9B33E0527141}" destId="{2E9D1362-172A-4369-8415-6E089FA67356}" srcOrd="1" destOrd="0" presId="urn:microsoft.com/office/officeart/2005/8/layout/pyramid1"/>
    <dgm:cxn modelId="{130A802C-F9E0-46A4-9B2E-CAB53EFCE87E}" type="presParOf" srcId="{6346E340-6B27-47A2-93A8-AA7F0249167F}" destId="{E55855A1-EC9E-41EF-AA5C-B0A6C62BC58F}" srcOrd="4" destOrd="0" presId="urn:microsoft.com/office/officeart/2005/8/layout/pyramid1"/>
    <dgm:cxn modelId="{BD156B57-D9E2-44F0-9AD7-4D9DF28539CB}" type="presParOf" srcId="{E55855A1-EC9E-41EF-AA5C-B0A6C62BC58F}" destId="{285279A8-A2FF-4704-92DF-4753853CE322}" srcOrd="0" destOrd="0" presId="urn:microsoft.com/office/officeart/2005/8/layout/pyramid1"/>
    <dgm:cxn modelId="{413DE596-B7D9-4866-8068-990990E67353}" type="presParOf" srcId="{E55855A1-EC9E-41EF-AA5C-B0A6C62BC58F}" destId="{48B1057C-5EDF-4EC8-9A6B-B059EB7B0F8E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E4E36-B81C-4150-8334-28AB645E253E}">
      <dsp:nvSpPr>
        <dsp:cNvPr id="0" name=""/>
        <dsp:cNvSpPr/>
      </dsp:nvSpPr>
      <dsp:spPr>
        <a:xfrm>
          <a:off x="1333" y="678586"/>
          <a:ext cx="1625152" cy="650061"/>
        </a:xfrm>
        <a:prstGeom prst="chevron">
          <a:avLst/>
        </a:prstGeom>
        <a:solidFill>
          <a:srgbClr val="00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Entidades Federativas</a:t>
          </a:r>
          <a:endParaRPr lang="es-MX" sz="1300" kern="1200" dirty="0"/>
        </a:p>
      </dsp:txBody>
      <dsp:txXfrm>
        <a:off x="326364" y="678586"/>
        <a:ext cx="975091" cy="650061"/>
      </dsp:txXfrm>
    </dsp:sp>
    <dsp:sp modelId="{BD92A146-8881-4CA2-B1EE-91EF19E6CB36}">
      <dsp:nvSpPr>
        <dsp:cNvPr id="0" name=""/>
        <dsp:cNvSpPr/>
      </dsp:nvSpPr>
      <dsp:spPr>
        <a:xfrm>
          <a:off x="1463971" y="678586"/>
          <a:ext cx="1625152" cy="650061"/>
        </a:xfrm>
        <a:prstGeom prst="chevron">
          <a:avLst/>
        </a:prstGeom>
        <a:gradFill rotWithShape="0">
          <a:gsLst>
            <a:gs pos="0">
              <a:schemeClr val="accent2">
                <a:hueOff val="-6454978"/>
                <a:satOff val="-20810"/>
                <a:lumOff val="7941"/>
                <a:alphaOff val="0"/>
                <a:shade val="51000"/>
                <a:satMod val="130000"/>
              </a:schemeClr>
            </a:gs>
            <a:gs pos="80000">
              <a:schemeClr val="accent2">
                <a:hueOff val="-6454978"/>
                <a:satOff val="-20810"/>
                <a:lumOff val="7941"/>
                <a:alphaOff val="0"/>
                <a:shade val="93000"/>
                <a:satMod val="130000"/>
              </a:schemeClr>
            </a:gs>
            <a:gs pos="100000">
              <a:schemeClr val="accent2">
                <a:hueOff val="-6454978"/>
                <a:satOff val="-20810"/>
                <a:lumOff val="79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A partir del ejercicio Fiscal 2017</a:t>
          </a:r>
          <a:endParaRPr lang="es-MX" sz="1300" kern="1200" dirty="0"/>
        </a:p>
      </dsp:txBody>
      <dsp:txXfrm>
        <a:off x="1789002" y="678586"/>
        <a:ext cx="975091" cy="650061"/>
      </dsp:txXfrm>
    </dsp:sp>
    <dsp:sp modelId="{8A3FA437-FAF3-4133-9728-CB231D12E985}">
      <dsp:nvSpPr>
        <dsp:cNvPr id="0" name=""/>
        <dsp:cNvSpPr/>
      </dsp:nvSpPr>
      <dsp:spPr>
        <a:xfrm>
          <a:off x="2926608" y="678586"/>
          <a:ext cx="1625152" cy="650061"/>
        </a:xfrm>
        <a:prstGeom prst="chevron">
          <a:avLst/>
        </a:prstGeom>
        <a:gradFill rotWithShape="0">
          <a:gsLst>
            <a:gs pos="0">
              <a:schemeClr val="accent2">
                <a:hueOff val="-12909956"/>
                <a:satOff val="-41621"/>
                <a:lumOff val="15882"/>
                <a:alphaOff val="0"/>
                <a:shade val="51000"/>
                <a:satMod val="130000"/>
              </a:schemeClr>
            </a:gs>
            <a:gs pos="80000">
              <a:schemeClr val="accent2">
                <a:hueOff val="-12909956"/>
                <a:satOff val="-41621"/>
                <a:lumOff val="15882"/>
                <a:alphaOff val="0"/>
                <a:shade val="93000"/>
                <a:satMod val="130000"/>
              </a:schemeClr>
            </a:gs>
            <a:gs pos="100000">
              <a:schemeClr val="accent2">
                <a:hueOff val="-12909956"/>
                <a:satOff val="-41621"/>
                <a:lumOff val="158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Reintegros a partir de 2018</a:t>
          </a:r>
          <a:endParaRPr lang="es-MX" sz="1300" kern="1200" dirty="0"/>
        </a:p>
      </dsp:txBody>
      <dsp:txXfrm>
        <a:off x="3251639" y="678586"/>
        <a:ext cx="975091" cy="6500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E4E36-B81C-4150-8334-28AB645E253E}">
      <dsp:nvSpPr>
        <dsp:cNvPr id="0" name=""/>
        <dsp:cNvSpPr/>
      </dsp:nvSpPr>
      <dsp:spPr>
        <a:xfrm>
          <a:off x="1324" y="680875"/>
          <a:ext cx="1613709" cy="645483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Municipios</a:t>
          </a:r>
          <a:endParaRPr lang="es-MX" sz="1300" kern="1200" dirty="0"/>
        </a:p>
      </dsp:txBody>
      <dsp:txXfrm>
        <a:off x="324066" y="680875"/>
        <a:ext cx="968226" cy="645483"/>
      </dsp:txXfrm>
    </dsp:sp>
    <dsp:sp modelId="{BD92A146-8881-4CA2-B1EE-91EF19E6CB36}">
      <dsp:nvSpPr>
        <dsp:cNvPr id="0" name=""/>
        <dsp:cNvSpPr/>
      </dsp:nvSpPr>
      <dsp:spPr>
        <a:xfrm>
          <a:off x="1453663" y="680875"/>
          <a:ext cx="1613709" cy="645483"/>
        </a:xfrm>
        <a:prstGeom prst="chevron">
          <a:avLst/>
        </a:prstGeom>
        <a:solidFill>
          <a:srgbClr val="CC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A partir del ejercicio Fiscal 2018</a:t>
          </a:r>
          <a:endParaRPr lang="es-MX" sz="1300" kern="1200" dirty="0"/>
        </a:p>
      </dsp:txBody>
      <dsp:txXfrm>
        <a:off x="1776405" y="680875"/>
        <a:ext cx="968226" cy="645483"/>
      </dsp:txXfrm>
    </dsp:sp>
    <dsp:sp modelId="{61445079-4F19-41EA-A3AD-147312A62111}">
      <dsp:nvSpPr>
        <dsp:cNvPr id="0" name=""/>
        <dsp:cNvSpPr/>
      </dsp:nvSpPr>
      <dsp:spPr>
        <a:xfrm>
          <a:off x="2906002" y="680875"/>
          <a:ext cx="1613709" cy="645483"/>
        </a:xfrm>
        <a:prstGeom prst="chevron">
          <a:avLst/>
        </a:prstGeom>
        <a:gradFill rotWithShape="0">
          <a:gsLst>
            <a:gs pos="0">
              <a:schemeClr val="accent2">
                <a:hueOff val="-12909956"/>
                <a:satOff val="-41621"/>
                <a:lumOff val="15882"/>
                <a:alphaOff val="0"/>
                <a:shade val="51000"/>
                <a:satMod val="130000"/>
              </a:schemeClr>
            </a:gs>
            <a:gs pos="80000">
              <a:schemeClr val="accent2">
                <a:hueOff val="-12909956"/>
                <a:satOff val="-41621"/>
                <a:lumOff val="15882"/>
                <a:alphaOff val="0"/>
                <a:shade val="93000"/>
                <a:satMod val="130000"/>
              </a:schemeClr>
            </a:gs>
            <a:gs pos="100000">
              <a:schemeClr val="accent2">
                <a:hueOff val="-12909956"/>
                <a:satOff val="-41621"/>
                <a:lumOff val="158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Reintegros a partir de 2019</a:t>
          </a:r>
          <a:endParaRPr lang="es-MX" sz="1300" kern="1200" dirty="0"/>
        </a:p>
      </dsp:txBody>
      <dsp:txXfrm>
        <a:off x="3228744" y="680875"/>
        <a:ext cx="968226" cy="6454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BDC78-84B8-46A2-BB2F-278CB9F39D49}">
      <dsp:nvSpPr>
        <dsp:cNvPr id="0" name=""/>
        <dsp:cNvSpPr/>
      </dsp:nvSpPr>
      <dsp:spPr>
        <a:xfrm>
          <a:off x="0" y="292768"/>
          <a:ext cx="2431681" cy="972672"/>
        </a:xfrm>
        <a:prstGeom prst="chevron">
          <a:avLst/>
        </a:prstGeom>
        <a:solidFill>
          <a:srgbClr val="FF99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Principio de anualidad de los recursos federales etiquetados (art. 17 LDF)</a:t>
          </a:r>
          <a:endParaRPr lang="es-MX" sz="1300" kern="1200" dirty="0"/>
        </a:p>
      </dsp:txBody>
      <dsp:txXfrm>
        <a:off x="486336" y="292768"/>
        <a:ext cx="1459009" cy="97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>
          <a:off x="1428530" y="0"/>
          <a:ext cx="973992" cy="847624"/>
        </a:xfrm>
        <a:prstGeom prst="trapezoid">
          <a:avLst>
            <a:gd name="adj" fmla="val 58298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</a:t>
          </a:r>
          <a:endParaRPr lang="en-JM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428530" y="0"/>
        <a:ext cx="973992" cy="847624"/>
      </dsp:txXfrm>
    </dsp:sp>
    <dsp:sp modelId="{3CE8FECB-ADC6-4195-8C29-ECF1EEE9F8FA}">
      <dsp:nvSpPr>
        <dsp:cNvPr id="0" name=""/>
        <dsp:cNvSpPr/>
      </dsp:nvSpPr>
      <dsp:spPr>
        <a:xfrm>
          <a:off x="1066031" y="847624"/>
          <a:ext cx="1698991" cy="609525"/>
        </a:xfrm>
        <a:prstGeom prst="trapezoid">
          <a:avLst>
            <a:gd name="adj" fmla="val 58298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</a:t>
          </a:r>
          <a:r>
            <a:rPr lang="ko-KR" altLang="en-US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363354" y="847624"/>
        <a:ext cx="1104344" cy="609525"/>
      </dsp:txXfrm>
    </dsp:sp>
    <dsp:sp modelId="{753AA43A-5097-42D8-A3EF-20B11215D8F3}">
      <dsp:nvSpPr>
        <dsp:cNvPr id="0" name=""/>
        <dsp:cNvSpPr/>
      </dsp:nvSpPr>
      <dsp:spPr>
        <a:xfrm>
          <a:off x="710687" y="1457150"/>
          <a:ext cx="2409678" cy="609525"/>
        </a:xfrm>
        <a:prstGeom prst="trapezoid">
          <a:avLst>
            <a:gd name="adj" fmla="val 58298"/>
          </a:avLst>
        </a:prstGeom>
        <a:solidFill>
          <a:schemeClr val="accent3"/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</a:t>
          </a:r>
          <a:r>
            <a:rPr lang="ko-KR" altLang="en-US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132381" y="1457150"/>
        <a:ext cx="1566291" cy="609525"/>
      </dsp:txXfrm>
    </dsp:sp>
    <dsp:sp modelId="{E6279944-4AC5-4561-B5D0-64EE0E57E695}">
      <dsp:nvSpPr>
        <dsp:cNvPr id="0" name=""/>
        <dsp:cNvSpPr/>
      </dsp:nvSpPr>
      <dsp:spPr>
        <a:xfrm>
          <a:off x="355343" y="2066676"/>
          <a:ext cx="3120366" cy="609525"/>
        </a:xfrm>
        <a:prstGeom prst="trapezoid">
          <a:avLst>
            <a:gd name="adj" fmla="val 58298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</a:t>
          </a:r>
          <a:r>
            <a:rPr lang="ko-KR" altLang="en-US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901407" y="2066676"/>
        <a:ext cx="2028238" cy="609525"/>
      </dsp:txXfrm>
    </dsp:sp>
    <dsp:sp modelId="{285279A8-A2FF-4704-92DF-4753853CE322}">
      <dsp:nvSpPr>
        <dsp:cNvPr id="0" name=""/>
        <dsp:cNvSpPr/>
      </dsp:nvSpPr>
      <dsp:spPr>
        <a:xfrm>
          <a:off x="0" y="2676202"/>
          <a:ext cx="3831054" cy="609525"/>
        </a:xfrm>
        <a:prstGeom prst="trapezoid">
          <a:avLst>
            <a:gd name="adj" fmla="val 58298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</a:t>
          </a:r>
          <a:r>
            <a:rPr lang="ko-KR" altLang="en-US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670434" y="2676202"/>
        <a:ext cx="2490185" cy="609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C8D768-B51D-4985-95DE-64F8DCBD2B0F}" type="datetimeFigureOut">
              <a:rPr lang="es-MX" smtClean="0"/>
              <a:pPr/>
              <a:t>27/11/2018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A21847-65AA-4B93-A5C2-7BA38408EEDE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850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4D7B76-F9D5-4337-B2A8-941456C39E48}" type="datetimeFigureOut">
              <a:rPr lang="es-MX" smtClean="0"/>
              <a:pPr/>
              <a:t>27/11/2018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D6AC11-9732-43E5-929C-22F2FB2E08D0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6045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6AC11-9732-43E5-929C-22F2FB2E08D0}" type="slidenum">
              <a:rPr lang="es-MX" smtClean="0"/>
              <a:pPr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65589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81038"/>
            <a:ext cx="4630737" cy="3473450"/>
          </a:xfrm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4" y="4383090"/>
            <a:ext cx="5070475" cy="4156075"/>
          </a:xfrm>
          <a:noFill/>
          <a:ln/>
        </p:spPr>
        <p:txBody>
          <a:bodyPr lIns="93904" tIns="46952" rIns="93904" bIns="46952"/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810182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81038"/>
            <a:ext cx="4630737" cy="3473450"/>
          </a:xfrm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4" y="4383090"/>
            <a:ext cx="5070475" cy="4156075"/>
          </a:xfrm>
          <a:noFill/>
          <a:ln/>
        </p:spPr>
        <p:txBody>
          <a:bodyPr lIns="93904" tIns="46952" rIns="93904" bIns="46952"/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549934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81038"/>
            <a:ext cx="4630737" cy="3473450"/>
          </a:xfrm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4" y="4383090"/>
            <a:ext cx="5070475" cy="4156075"/>
          </a:xfrm>
          <a:noFill/>
          <a:ln/>
        </p:spPr>
        <p:txBody>
          <a:bodyPr lIns="93904" tIns="46952" rIns="93904" bIns="46952"/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248199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81038"/>
            <a:ext cx="4630737" cy="3473450"/>
          </a:xfrm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4" y="4383090"/>
            <a:ext cx="5070475" cy="4156075"/>
          </a:xfrm>
          <a:noFill/>
          <a:ln/>
        </p:spPr>
        <p:txBody>
          <a:bodyPr lIns="93904" tIns="46952" rIns="93904" bIns="46952"/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436491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81038"/>
            <a:ext cx="4630737" cy="3473450"/>
          </a:xfrm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4" y="4383090"/>
            <a:ext cx="5070475" cy="4156075"/>
          </a:xfrm>
          <a:noFill/>
          <a:ln/>
        </p:spPr>
        <p:txBody>
          <a:bodyPr lIns="93904" tIns="46952" rIns="93904" bIns="46952"/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919611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81038"/>
            <a:ext cx="4630737" cy="3473450"/>
          </a:xfrm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4" y="4383090"/>
            <a:ext cx="5070475" cy="4156075"/>
          </a:xfrm>
          <a:noFill/>
          <a:ln/>
        </p:spPr>
        <p:txBody>
          <a:bodyPr lIns="93904" tIns="46952" rIns="93904" bIns="46952"/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720716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81038"/>
            <a:ext cx="4630737" cy="3473450"/>
          </a:xfrm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4" y="4383090"/>
            <a:ext cx="5070475" cy="4156075"/>
          </a:xfrm>
          <a:noFill/>
          <a:ln/>
        </p:spPr>
        <p:txBody>
          <a:bodyPr lIns="93904" tIns="46952" rIns="93904" bIns="46952"/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148377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81038"/>
            <a:ext cx="4630737" cy="3473450"/>
          </a:xfrm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4" y="4383090"/>
            <a:ext cx="5070475" cy="4156075"/>
          </a:xfrm>
          <a:noFill/>
          <a:ln/>
        </p:spPr>
        <p:txBody>
          <a:bodyPr lIns="93904" tIns="46952" rIns="93904" bIns="46952"/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966478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81038"/>
            <a:ext cx="4630737" cy="3473450"/>
          </a:xfrm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4" y="4383090"/>
            <a:ext cx="5070475" cy="4156075"/>
          </a:xfrm>
          <a:noFill/>
          <a:ln/>
        </p:spPr>
        <p:txBody>
          <a:bodyPr lIns="93904" tIns="46952" rIns="93904" bIns="46952"/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930946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81038"/>
            <a:ext cx="4630737" cy="3473450"/>
          </a:xfrm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4" y="4383090"/>
            <a:ext cx="5070475" cy="4156075"/>
          </a:xfrm>
          <a:noFill/>
          <a:ln/>
        </p:spPr>
        <p:txBody>
          <a:bodyPr lIns="93904" tIns="46952" rIns="93904" bIns="46952"/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43703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81038"/>
            <a:ext cx="4630737" cy="3473450"/>
          </a:xfrm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4" y="4383090"/>
            <a:ext cx="5070475" cy="4156075"/>
          </a:xfrm>
          <a:noFill/>
          <a:ln/>
        </p:spPr>
        <p:txBody>
          <a:bodyPr lIns="93904" tIns="46952" rIns="93904" bIns="46952"/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2822302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81038"/>
            <a:ext cx="4630737" cy="3473450"/>
          </a:xfrm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4" y="4383090"/>
            <a:ext cx="5070475" cy="4156075"/>
          </a:xfrm>
          <a:noFill/>
          <a:ln/>
        </p:spPr>
        <p:txBody>
          <a:bodyPr lIns="93904" tIns="46952" rIns="93904" bIns="46952"/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61084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81038"/>
            <a:ext cx="4630737" cy="3473450"/>
          </a:xfrm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4" y="4383090"/>
            <a:ext cx="5070475" cy="4156075"/>
          </a:xfrm>
          <a:noFill/>
          <a:ln/>
        </p:spPr>
        <p:txBody>
          <a:bodyPr lIns="93904" tIns="46952" rIns="93904" bIns="46952"/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795808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81038"/>
            <a:ext cx="4630737" cy="3473450"/>
          </a:xfrm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4" y="4383090"/>
            <a:ext cx="5070475" cy="4156075"/>
          </a:xfrm>
          <a:noFill/>
          <a:ln/>
        </p:spPr>
        <p:txBody>
          <a:bodyPr lIns="93904" tIns="46952" rIns="93904" bIns="46952"/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2056834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81038"/>
            <a:ext cx="4630737" cy="3473450"/>
          </a:xfrm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4" y="4383090"/>
            <a:ext cx="5070475" cy="4156075"/>
          </a:xfrm>
          <a:noFill/>
          <a:ln/>
        </p:spPr>
        <p:txBody>
          <a:bodyPr lIns="93904" tIns="46952" rIns="93904" bIns="46952"/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5485007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81038"/>
            <a:ext cx="4630737" cy="3473450"/>
          </a:xfrm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4" y="4383090"/>
            <a:ext cx="5070475" cy="4156075"/>
          </a:xfrm>
          <a:noFill/>
          <a:ln/>
        </p:spPr>
        <p:txBody>
          <a:bodyPr lIns="93904" tIns="46952" rIns="93904" bIns="46952"/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8768880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81038"/>
            <a:ext cx="4630737" cy="3473450"/>
          </a:xfrm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4" y="4383090"/>
            <a:ext cx="5070475" cy="4156075"/>
          </a:xfrm>
          <a:noFill/>
          <a:ln/>
        </p:spPr>
        <p:txBody>
          <a:bodyPr lIns="93904" tIns="46952" rIns="93904" bIns="46952"/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7112005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6AC11-9732-43E5-929C-22F2FB2E08D0}" type="slidenum">
              <a:rPr lang="es-MX" smtClean="0"/>
              <a:pPr/>
              <a:t>42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3061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81038"/>
            <a:ext cx="4630737" cy="3473450"/>
          </a:xfrm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4" y="4383090"/>
            <a:ext cx="5070475" cy="4156075"/>
          </a:xfrm>
          <a:noFill/>
          <a:ln/>
        </p:spPr>
        <p:txBody>
          <a:bodyPr lIns="93904" tIns="46952" rIns="93904" bIns="46952"/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827770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81038"/>
            <a:ext cx="4630737" cy="3473450"/>
          </a:xfrm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4" y="4383090"/>
            <a:ext cx="5070475" cy="4156075"/>
          </a:xfrm>
          <a:noFill/>
          <a:ln/>
        </p:spPr>
        <p:txBody>
          <a:bodyPr lIns="93904" tIns="46952" rIns="93904" bIns="46952"/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591856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81038"/>
            <a:ext cx="4630737" cy="3473450"/>
          </a:xfrm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4" y="4383090"/>
            <a:ext cx="5070475" cy="4156075"/>
          </a:xfrm>
          <a:noFill/>
          <a:ln/>
        </p:spPr>
        <p:txBody>
          <a:bodyPr lIns="93904" tIns="46952" rIns="93904" bIns="46952"/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76212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81038"/>
            <a:ext cx="4630737" cy="3473450"/>
          </a:xfrm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4" y="4383090"/>
            <a:ext cx="5070475" cy="4156075"/>
          </a:xfrm>
          <a:noFill/>
          <a:ln/>
        </p:spPr>
        <p:txBody>
          <a:bodyPr lIns="93904" tIns="46952" rIns="93904" bIns="46952"/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689563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81038"/>
            <a:ext cx="4630737" cy="3473450"/>
          </a:xfrm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4" y="4383090"/>
            <a:ext cx="5070475" cy="4156075"/>
          </a:xfrm>
          <a:noFill/>
          <a:ln/>
        </p:spPr>
        <p:txBody>
          <a:bodyPr lIns="93904" tIns="46952" rIns="93904" bIns="46952"/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593452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81038"/>
            <a:ext cx="4630737" cy="3473450"/>
          </a:xfrm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4" y="4383090"/>
            <a:ext cx="5070475" cy="4156075"/>
          </a:xfrm>
          <a:noFill/>
          <a:ln/>
        </p:spPr>
        <p:txBody>
          <a:bodyPr lIns="93904" tIns="46952" rIns="93904" bIns="46952"/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299852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81038"/>
            <a:ext cx="4630737" cy="3473450"/>
          </a:xfrm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4" y="4383090"/>
            <a:ext cx="5070475" cy="4156075"/>
          </a:xfrm>
          <a:noFill/>
          <a:ln/>
        </p:spPr>
        <p:txBody>
          <a:bodyPr lIns="93904" tIns="46952" rIns="93904" bIns="46952"/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665266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4DAA69-1F20-4E44-9B06-6E4CB958238C}" type="datetime1">
              <a:rPr lang="es-MX" smtClean="0">
                <a:solidFill>
                  <a:srgbClr val="04617B">
                    <a:shade val="90000"/>
                  </a:srgbClr>
                </a:solidFill>
              </a:rPr>
              <a:t>27/11/2018</a:t>
            </a:fld>
            <a:endParaRPr lang="es-MX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4E9DF-C868-45EA-92F9-E29C180F0879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8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2D90C-89B5-4CEF-8E1E-DAB48DC728C0}" type="datetimeFigureOut">
              <a:rPr lang="es-MX"/>
              <a:pPr>
                <a:defRPr/>
              </a:pPr>
              <a:t>27/11/2018</a:t>
            </a:fld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156325" y="63087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C4FFC-BBAE-4DC4-ACEC-A2E2447AD11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Dirección General de Enlace Interinstitucional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2208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F796-9C1D-403F-82BF-9082FD8F2B9C}" type="datetimeFigureOut">
              <a:rPr lang="es-MX" smtClean="0"/>
              <a:pPr/>
              <a:t>27/11/2018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3353-398D-4F7D-B785-B4DC913DB71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4197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9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4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3279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260649"/>
            <a:ext cx="8424936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1028734"/>
            <a:ext cx="8424936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414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1357313" y="274638"/>
            <a:ext cx="7329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4313" y="5786438"/>
            <a:ext cx="85725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5F5F5F"/>
                </a:solidFill>
              </a:defRPr>
            </a:lvl1pPr>
          </a:lstStyle>
          <a:p>
            <a:endParaRPr lang="es-MX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029" name="9 Imagen" descr="cuadros2.wm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10 Imagen" descr="barras.wm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572250"/>
            <a:ext cx="919163" cy="285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C7D4E9DF-C868-45EA-92F9-E29C180F0879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9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204E"/>
          </a:solidFill>
          <a:latin typeface="Arial Black" pitchFamily="34" charset="0"/>
          <a:ea typeface="ＭＳ Ｐゴシック" pitchFamily="-112" charset="-128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0000"/>
          </a:solidFill>
          <a:latin typeface="Arial" pitchFamily="34" charset="0"/>
          <a:ea typeface="Arial" pitchFamily="-112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0000"/>
          </a:solidFill>
          <a:latin typeface="Arial" pitchFamily="34" charset="0"/>
          <a:ea typeface="Arial" pitchFamily="-112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0000"/>
          </a:solidFill>
          <a:latin typeface="Arial" pitchFamily="34" charset="0"/>
          <a:ea typeface="Arial" pitchFamily="-112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Arial" pitchFamily="34" charset="0"/>
          <a:ea typeface="Arial" pitchFamily="-112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00"/>
          </a:solidFill>
          <a:latin typeface="Arial" pitchFamily="34" charset="0"/>
          <a:ea typeface="Arial" pitchFamily="-112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5.wmf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23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4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092280" y="5733256"/>
            <a:ext cx="22691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1500" b="1" dirty="0" smtClean="0">
                <a:solidFill>
                  <a:srgbClr val="292929">
                    <a:lumMod val="90000"/>
                    <a:lumOff val="10000"/>
                  </a:srgbClr>
                </a:solidFill>
                <a:cs typeface="Arial" pitchFamily="34" charset="0"/>
              </a:rPr>
              <a:t>Noviembre, 2018</a:t>
            </a:r>
            <a:endParaRPr lang="es-MX" sz="1500" b="1" dirty="0">
              <a:solidFill>
                <a:srgbClr val="292929">
                  <a:lumMod val="90000"/>
                  <a:lumOff val="10000"/>
                </a:srgbClr>
              </a:solidFill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3568" y="2276872"/>
            <a:ext cx="7632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4400" b="1" dirty="0" smtClean="0"/>
              <a:t>FORO DE LEGISLADORES EN MATERIA HACENDARIA</a:t>
            </a:r>
            <a:endParaRPr lang="es-MX" sz="4400" b="1" dirty="0">
              <a:solidFill>
                <a:srgbClr val="00204E"/>
              </a:solidFill>
              <a:cs typeface="Arial" pitchFamily="34" charset="0"/>
            </a:endParaRPr>
          </a:p>
        </p:txBody>
      </p:sp>
      <p:pic>
        <p:nvPicPr>
          <p:cNvPr id="7" name="Imagen 6" descr="color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8640"/>
            <a:ext cx="1553166" cy="48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026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3848" y="332656"/>
            <a:ext cx="2360935" cy="504056"/>
          </a:xfrm>
        </p:spPr>
        <p:txBody>
          <a:bodyPr/>
          <a:lstStyle/>
          <a:p>
            <a:r>
              <a:rPr lang="es-MX" sz="2400" dirty="0" smtClean="0"/>
              <a:t>CONTENIDO</a:t>
            </a:r>
            <a:endParaRPr lang="es-MX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099642"/>
            <a:ext cx="8363272" cy="4777630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MX" sz="2000" b="1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MX" sz="2000" b="1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1800" b="1" dirty="0">
                <a:solidFill>
                  <a:schemeClr val="tx1"/>
                </a:solidFill>
              </a:rPr>
              <a:t>I.- Importancia del Gasto Federalizado.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MX" sz="1000" b="1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2400" b="1" dirty="0">
                <a:solidFill>
                  <a:srgbClr val="0070C0"/>
                </a:solidFill>
              </a:rPr>
              <a:t>II.- Bajo potencial y falta de robustez en los ingresos propios.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MX" sz="1000" b="1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1800" b="1" dirty="0" smtClean="0">
                <a:solidFill>
                  <a:schemeClr val="tx1"/>
                </a:solidFill>
              </a:rPr>
              <a:t>III.-Elevada dependencia financiera de entidades federativas y municipios.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MX" sz="1000" b="1" dirty="0" smtClean="0">
              <a:solidFill>
                <a:srgbClr val="0070C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1800" b="1" dirty="0">
                <a:solidFill>
                  <a:schemeClr val="tx1"/>
                </a:solidFill>
              </a:rPr>
              <a:t>IV.- Gasto Federalizado: Consideraciones en la labor Legislativa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MX" sz="1000" b="1" dirty="0">
              <a:solidFill>
                <a:srgbClr val="0070C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1800" b="1" dirty="0" smtClean="0">
                <a:solidFill>
                  <a:schemeClr val="tx1"/>
                </a:solidFill>
              </a:rPr>
              <a:t>V</a:t>
            </a:r>
            <a:r>
              <a:rPr lang="es-MX" sz="1800" b="1" dirty="0">
                <a:solidFill>
                  <a:schemeClr val="tx1"/>
                </a:solidFill>
              </a:rPr>
              <a:t>.- </a:t>
            </a:r>
            <a:r>
              <a:rPr lang="es-MX" sz="1800" b="1" dirty="0" smtClean="0">
                <a:solidFill>
                  <a:schemeClr val="tx1"/>
                </a:solidFill>
              </a:rPr>
              <a:t>Nuevas facultades de fiscalización y fortaleza presupuestal de los órganos de fiscalización.</a:t>
            </a:r>
          </a:p>
        </p:txBody>
      </p:sp>
      <p:pic>
        <p:nvPicPr>
          <p:cNvPr id="4" name="Imagen 3" descr="color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187" y="182756"/>
            <a:ext cx="1553166" cy="48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48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926954643"/>
              </p:ext>
            </p:extLst>
          </p:nvPr>
        </p:nvGraphicFramePr>
        <p:xfrm>
          <a:off x="892150" y="3435287"/>
          <a:ext cx="4687962" cy="2666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5496" y="1340768"/>
            <a:ext cx="8643937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7675" indent="-447675" algn="just" defTabSz="533400">
              <a:spcBef>
                <a:spcPct val="75000"/>
              </a:spcBef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Las potestades tributarias de las Entidades Federativas, representan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sólo el 1.4%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de la Recaudación Federal Participable (RFP) y la recaudación de Impuestos y Derechos locales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sólo el 8.4%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de la RFP.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986159" y="2513445"/>
            <a:ext cx="3929091" cy="30008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7675" indent="-447675" algn="just" defTabSz="533400">
              <a:spcBef>
                <a:spcPct val="75000"/>
              </a:spcBef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Este bajo nivel recaudatorio en las Entidades Federativas, se explica por: </a:t>
            </a:r>
          </a:p>
          <a:p>
            <a:pPr marL="904875" lvl="1" indent="-447675" algn="just" defTabSz="533400">
              <a:spcBef>
                <a:spcPct val="75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Las Entidades Federativas cedieron a la Federación las facultades de recaudación de las contribuciones de alto potencial recaudatorio (ISR, IVA,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etc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 marL="904875" lvl="1" indent="-447675" algn="just" defTabSz="533400">
              <a:spcBef>
                <a:spcPct val="75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Han renunciado a atribuciones fiscales en un diseño fiscal que ha fomentado la depredación de la base fiscal de ingresos propios (Tenencia).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5496" y="5877272"/>
            <a:ext cx="66651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000" u="sng" dirty="0" smtClean="0">
                <a:latin typeface="+mj-lt"/>
              </a:rPr>
              <a:t>Potestades Tributarias</a:t>
            </a:r>
            <a:r>
              <a:rPr lang="es-MX" sz="1000" dirty="0" smtClean="0">
                <a:latin typeface="+mj-lt"/>
              </a:rPr>
              <a:t>:</a:t>
            </a:r>
          </a:p>
          <a:p>
            <a:pPr algn="just"/>
            <a:r>
              <a:rPr lang="es-MX" sz="1000" dirty="0" smtClean="0">
                <a:latin typeface="+mj-lt"/>
              </a:rPr>
              <a:t>(IEPS combustibles, Impuesto sobre Automóviles Nuevos, </a:t>
            </a:r>
            <a:r>
              <a:rPr lang="es-MX" sz="1000" dirty="0">
                <a:latin typeface="+mj-lt"/>
              </a:rPr>
              <a:t>Fiscalización concurrente, otros)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291931" y="2359766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+mj-lt"/>
              </a:rPr>
              <a:t>Potestades tributarias vs RFP y Recaudación de Impuestos y Derechos locales </a:t>
            </a:r>
          </a:p>
          <a:p>
            <a:pPr algn="ctr"/>
            <a:r>
              <a:rPr lang="es-MX" sz="1200" dirty="0" smtClean="0">
                <a:latin typeface="+mj-lt"/>
              </a:rPr>
              <a:t>(Millones de pesos)</a:t>
            </a:r>
          </a:p>
        </p:txBody>
      </p:sp>
      <p:sp>
        <p:nvSpPr>
          <p:cNvPr id="10" name="9 Abrir llave"/>
          <p:cNvSpPr/>
          <p:nvPr/>
        </p:nvSpPr>
        <p:spPr>
          <a:xfrm>
            <a:off x="798759" y="4181753"/>
            <a:ext cx="153108" cy="12831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Abrir llave"/>
          <p:cNvSpPr/>
          <p:nvPr/>
        </p:nvSpPr>
        <p:spPr>
          <a:xfrm>
            <a:off x="846375" y="3807269"/>
            <a:ext cx="57875" cy="2857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CuadroTexto"/>
          <p:cNvSpPr txBox="1"/>
          <p:nvPr/>
        </p:nvSpPr>
        <p:spPr>
          <a:xfrm>
            <a:off x="-36512" y="4608054"/>
            <a:ext cx="965174" cy="24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 smtClean="0">
                <a:latin typeface="+mj-lt"/>
              </a:rPr>
              <a:t>Tributarios</a:t>
            </a:r>
            <a:endParaRPr lang="es-MX" sz="1000" dirty="0">
              <a:latin typeface="+mj-l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-36512" y="3623912"/>
            <a:ext cx="9286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 smtClean="0">
                <a:latin typeface="+mj-lt"/>
              </a:rPr>
              <a:t>Petroleros</a:t>
            </a:r>
            <a:endParaRPr lang="es-MX" sz="1000" dirty="0">
              <a:latin typeface="+mj-lt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393618" y="3520705"/>
            <a:ext cx="1072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+mj-lt"/>
              </a:rPr>
              <a:t> 2,824,205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214282" y="4859081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88%</a:t>
            </a:r>
            <a:endParaRPr lang="es-MX" sz="12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14282" y="3838226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12%</a:t>
            </a:r>
            <a:endParaRPr lang="es-MX" sz="1200" b="1" dirty="0"/>
          </a:p>
        </p:txBody>
      </p:sp>
      <p:grpSp>
        <p:nvGrpSpPr>
          <p:cNvPr id="18" name="Grupo 17"/>
          <p:cNvGrpSpPr/>
          <p:nvPr/>
        </p:nvGrpSpPr>
        <p:grpSpPr>
          <a:xfrm>
            <a:off x="627124" y="188640"/>
            <a:ext cx="8167447" cy="1063487"/>
            <a:chOff x="642187" y="182756"/>
            <a:chExt cx="8167447" cy="1063487"/>
          </a:xfrm>
        </p:grpSpPr>
        <p:pic>
          <p:nvPicPr>
            <p:cNvPr id="20" name="Imagen 19" descr="color.wmf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2187" y="182756"/>
              <a:ext cx="1553166" cy="48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Grupo 20"/>
            <p:cNvGrpSpPr/>
            <p:nvPr/>
          </p:nvGrpSpPr>
          <p:grpSpPr>
            <a:xfrm>
              <a:off x="1958287" y="590999"/>
              <a:ext cx="6851347" cy="655244"/>
              <a:chOff x="2070888" y="1423537"/>
              <a:chExt cx="6851347" cy="655244"/>
            </a:xfrm>
          </p:grpSpPr>
          <p:sp>
            <p:nvSpPr>
              <p:cNvPr id="22" name="CuadroTexto 21"/>
              <p:cNvSpPr txBox="1"/>
              <p:nvPr/>
            </p:nvSpPr>
            <p:spPr>
              <a:xfrm>
                <a:off x="2070888" y="1423537"/>
                <a:ext cx="6851347" cy="655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3658" b="1" cap="small" dirty="0" smtClean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Potestades Tributarias de las </a:t>
                </a:r>
                <a:r>
                  <a:rPr lang="es-MX" sz="3658" b="1" cap="small" dirty="0" err="1" smtClean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EF’s</a:t>
                </a:r>
                <a:endParaRPr lang="es-MX" sz="3658" b="1" cap="small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23" name="25 Conector recto"/>
              <p:cNvCxnSpPr/>
              <p:nvPr/>
            </p:nvCxnSpPr>
            <p:spPr>
              <a:xfrm flipH="1">
                <a:off x="2133453" y="1999818"/>
                <a:ext cx="6482532" cy="1"/>
              </a:xfrm>
              <a:prstGeom prst="line">
                <a:avLst/>
              </a:prstGeom>
              <a:noFill/>
              <a:ln w="76200" cap="flat" cmpd="sng" algn="ctr">
                <a:solidFill>
                  <a:srgbClr val="B9313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</p:spTree>
    <p:extLst>
      <p:ext uri="{BB962C8B-B14F-4D97-AF65-F5344CB8AC3E}">
        <p14:creationId xmlns:p14="http://schemas.microsoft.com/office/powerpoint/2010/main" val="3039171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3848" y="332656"/>
            <a:ext cx="2360935" cy="504056"/>
          </a:xfrm>
        </p:spPr>
        <p:txBody>
          <a:bodyPr/>
          <a:lstStyle/>
          <a:p>
            <a:r>
              <a:rPr lang="es-MX" sz="2400" dirty="0" smtClean="0"/>
              <a:t>CONTENIDO</a:t>
            </a:r>
            <a:endParaRPr lang="es-MX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099642"/>
            <a:ext cx="8363272" cy="4777630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MX" sz="2000" b="1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MX" sz="2000" b="1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1800" b="1" dirty="0">
                <a:solidFill>
                  <a:schemeClr val="tx1"/>
                </a:solidFill>
              </a:rPr>
              <a:t>I.- Importancia del Gasto Federalizado.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MX" sz="1000" b="1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1800" b="1" dirty="0">
                <a:solidFill>
                  <a:schemeClr val="tx1"/>
                </a:solidFill>
              </a:rPr>
              <a:t>II.- Bajo potencial y falta de robustez en los ingresos propios.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MX" sz="1000" b="1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2400" b="1" dirty="0">
                <a:solidFill>
                  <a:srgbClr val="0070C0"/>
                </a:solidFill>
              </a:rPr>
              <a:t>III.-Elevada dependencia financiera de entidades federativas y municipios.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MX" sz="1000" b="1" dirty="0" smtClean="0">
              <a:solidFill>
                <a:srgbClr val="0070C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1800" b="1" dirty="0">
                <a:solidFill>
                  <a:schemeClr val="tx1"/>
                </a:solidFill>
              </a:rPr>
              <a:t>IV.- Gasto Federalizado: Consideraciones en la labor Legislativa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MX" sz="1000" b="1" dirty="0">
              <a:solidFill>
                <a:srgbClr val="0070C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1800" b="1" dirty="0" smtClean="0">
                <a:solidFill>
                  <a:schemeClr val="tx1"/>
                </a:solidFill>
              </a:rPr>
              <a:t>V</a:t>
            </a:r>
            <a:r>
              <a:rPr lang="es-MX" sz="1800" b="1" dirty="0">
                <a:solidFill>
                  <a:schemeClr val="tx1"/>
                </a:solidFill>
              </a:rPr>
              <a:t>.- </a:t>
            </a:r>
            <a:r>
              <a:rPr lang="es-MX" sz="1800" b="1" dirty="0" smtClean="0">
                <a:solidFill>
                  <a:schemeClr val="tx1"/>
                </a:solidFill>
              </a:rPr>
              <a:t>Nuevas facultades de fiscalización y fortaleza presupuestal de los órganos de fiscalización.</a:t>
            </a:r>
          </a:p>
        </p:txBody>
      </p:sp>
      <p:pic>
        <p:nvPicPr>
          <p:cNvPr id="4" name="Imagen 3" descr="color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187" y="182756"/>
            <a:ext cx="1553166" cy="48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693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70750" y="1354703"/>
            <a:ext cx="8643937" cy="13542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1600" dirty="0"/>
              <a:t>Los recursos federales transferidos representan un porcentaje mayoritario de los ingresos de los gobiernos locales; en las entidades federativas significan en promedio </a:t>
            </a:r>
            <a:r>
              <a:rPr lang="es-MX" sz="1600" dirty="0" smtClean="0"/>
              <a:t>el 85% </a:t>
            </a:r>
            <a:r>
              <a:rPr lang="es-MX" sz="1600" dirty="0"/>
              <a:t>y en los municipios alrededor del 70%, pero en los municipios con más rezago social, que son la mayoría, es superior al 90%. </a:t>
            </a:r>
          </a:p>
          <a:p>
            <a:r>
              <a:rPr lang="es-MX" sz="1600" dirty="0"/>
              <a:t> 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043608" y="2546169"/>
            <a:ext cx="7632848" cy="3763151"/>
            <a:chOff x="467544" y="1838043"/>
            <a:chExt cx="9471426" cy="4762582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544" y="2694775"/>
              <a:ext cx="8050351" cy="3680534"/>
            </a:xfrm>
            <a:prstGeom prst="rect">
              <a:avLst/>
            </a:prstGeom>
          </p:spPr>
        </p:pic>
        <p:grpSp>
          <p:nvGrpSpPr>
            <p:cNvPr id="5" name="Grupo 4"/>
            <p:cNvGrpSpPr/>
            <p:nvPr/>
          </p:nvGrpSpPr>
          <p:grpSpPr>
            <a:xfrm>
              <a:off x="755576" y="1838043"/>
              <a:ext cx="9183394" cy="1483034"/>
              <a:chOff x="683568" y="2306006"/>
              <a:chExt cx="9183394" cy="1483034"/>
            </a:xfrm>
          </p:grpSpPr>
          <p:sp>
            <p:nvSpPr>
              <p:cNvPr id="10" name="Rectangle 37"/>
              <p:cNvSpPr>
                <a:spLocks noChangeArrowheads="1"/>
              </p:cNvSpPr>
              <p:nvPr/>
            </p:nvSpPr>
            <p:spPr bwMode="auto">
              <a:xfrm>
                <a:off x="691990" y="2306006"/>
                <a:ext cx="5962191" cy="662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ctr" eaLnBrk="0" hangingPunct="0"/>
                <a:r>
                  <a:rPr lang="es-MX" sz="1400" b="1" i="0" dirty="0">
                    <a:latin typeface="+mj-lt"/>
                    <a:ea typeface="Verdana" pitchFamily="34" charset="0"/>
                    <a:cs typeface="Verdana" pitchFamily="34" charset="0"/>
                  </a:rPr>
                  <a:t>Dependencia de los Recursos </a:t>
                </a:r>
                <a:r>
                  <a:rPr lang="es-MX" sz="1400" b="1" i="0" dirty="0" smtClean="0">
                    <a:latin typeface="+mj-lt"/>
                    <a:ea typeface="Verdana" pitchFamily="34" charset="0"/>
                    <a:cs typeface="Verdana" pitchFamily="34" charset="0"/>
                  </a:rPr>
                  <a:t>Federales 2016</a:t>
                </a:r>
                <a:endParaRPr lang="es-ES" sz="1400" b="1" i="0" dirty="0">
                  <a:latin typeface="+mj-lt"/>
                  <a:ea typeface="Verdana" pitchFamily="34" charset="0"/>
                  <a:cs typeface="Verdana" pitchFamily="34" charset="0"/>
                </a:endParaRPr>
              </a:p>
              <a:p>
                <a:pPr algn="ctr" eaLnBrk="0" hangingPunct="0"/>
                <a:r>
                  <a:rPr lang="es-MX" sz="1400" i="0" dirty="0" smtClean="0">
                    <a:latin typeface="+mj-lt"/>
                    <a:ea typeface="Verdana" pitchFamily="34" charset="0"/>
                    <a:cs typeface="Verdana" pitchFamily="34" charset="0"/>
                  </a:rPr>
                  <a:t>(Porcentajes</a:t>
                </a:r>
                <a:r>
                  <a:rPr lang="es-MX" sz="1400" i="0" dirty="0">
                    <a:latin typeface="+mj-lt"/>
                    <a:ea typeface="Verdana" pitchFamily="34" charset="0"/>
                    <a:cs typeface="Verdana" pitchFamily="34" charset="0"/>
                  </a:rPr>
                  <a:t>)</a:t>
                </a:r>
                <a:endParaRPr lang="es-ES" sz="1400" i="0" dirty="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cxnSp>
            <p:nvCxnSpPr>
              <p:cNvPr id="4" name="Conector recto 3"/>
              <p:cNvCxnSpPr/>
              <p:nvPr/>
            </p:nvCxnSpPr>
            <p:spPr>
              <a:xfrm>
                <a:off x="683568" y="3717032"/>
                <a:ext cx="7834327" cy="72008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ctangle 37"/>
              <p:cNvSpPr>
                <a:spLocks noChangeArrowheads="1"/>
              </p:cNvSpPr>
              <p:nvPr/>
            </p:nvSpPr>
            <p:spPr bwMode="auto">
              <a:xfrm>
                <a:off x="5652120" y="2866259"/>
                <a:ext cx="421484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ctr" eaLnBrk="0" hangingPunct="0"/>
                <a:r>
                  <a:rPr lang="es-MX" sz="1200" b="1" i="0" dirty="0" smtClean="0">
                    <a:latin typeface="+mj-lt"/>
                    <a:ea typeface="Verdana" pitchFamily="34" charset="0"/>
                    <a:cs typeface="Verdana" pitchFamily="34" charset="0"/>
                  </a:rPr>
                  <a:t>Promedio Nacional</a:t>
                </a:r>
              </a:p>
              <a:p>
                <a:pPr algn="ctr" eaLnBrk="0" hangingPunct="0"/>
                <a:r>
                  <a:rPr lang="es-MX" sz="1200" b="1" dirty="0" smtClean="0">
                    <a:latin typeface="+mj-lt"/>
                    <a:ea typeface="Verdana" pitchFamily="34" charset="0"/>
                    <a:cs typeface="Verdana" pitchFamily="34" charset="0"/>
                  </a:rPr>
                  <a:t>85%</a:t>
                </a:r>
                <a:endParaRPr lang="es-ES" sz="1200" i="0" dirty="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1214414" y="6346709"/>
              <a:ext cx="6072230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06700" algn="ctr"/>
                  <a:tab pos="5611813" algn="r"/>
                </a:tabLst>
              </a:pPr>
              <a:r>
                <a:rPr kumimoji="0" lang="es-MX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MS Mincho" pitchFamily="49" charset="-128"/>
                  <a:cs typeface="Arial" panose="020B0604020202020204" pitchFamily="34" charset="0"/>
                </a:rPr>
                <a:t>Fuente: </a:t>
              </a:r>
              <a:r>
                <a:rPr kumimoji="0" lang="es-MX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MS Mincho" pitchFamily="49" charset="-128"/>
                  <a:cs typeface="Arial" panose="020B0604020202020204" pitchFamily="34" charset="0"/>
                </a:rPr>
                <a:t>Elaboración propia con datos del INEGI.</a:t>
              </a:r>
              <a:endParaRPr kumimoji="0" lang="es-MX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627124" y="188640"/>
            <a:ext cx="8167447" cy="1063487"/>
            <a:chOff x="642187" y="182756"/>
            <a:chExt cx="8167447" cy="1063487"/>
          </a:xfrm>
        </p:grpSpPr>
        <p:pic>
          <p:nvPicPr>
            <p:cNvPr id="14" name="Imagen 13" descr="color.wmf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2187" y="182756"/>
              <a:ext cx="1553166" cy="48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upo 14"/>
            <p:cNvGrpSpPr/>
            <p:nvPr/>
          </p:nvGrpSpPr>
          <p:grpSpPr>
            <a:xfrm>
              <a:off x="1958287" y="590999"/>
              <a:ext cx="6851347" cy="655244"/>
              <a:chOff x="2070888" y="1423537"/>
              <a:chExt cx="6851347" cy="655244"/>
            </a:xfrm>
          </p:grpSpPr>
          <p:sp>
            <p:nvSpPr>
              <p:cNvPr id="16" name="CuadroTexto 15"/>
              <p:cNvSpPr txBox="1"/>
              <p:nvPr/>
            </p:nvSpPr>
            <p:spPr>
              <a:xfrm>
                <a:off x="2070888" y="1423537"/>
                <a:ext cx="6851347" cy="655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3658" b="1" cap="small" dirty="0" smtClean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Dependencia Financiera de las </a:t>
                </a:r>
                <a:r>
                  <a:rPr lang="es-MX" sz="3658" b="1" cap="small" dirty="0" err="1" smtClean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EF’s</a:t>
                </a:r>
                <a:endParaRPr lang="es-MX" sz="3658" b="1" cap="small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17" name="25 Conector recto"/>
              <p:cNvCxnSpPr/>
              <p:nvPr/>
            </p:nvCxnSpPr>
            <p:spPr>
              <a:xfrm flipH="1">
                <a:off x="2133453" y="1999818"/>
                <a:ext cx="6482532" cy="1"/>
              </a:xfrm>
              <a:prstGeom prst="line">
                <a:avLst/>
              </a:prstGeom>
              <a:noFill/>
              <a:ln w="76200" cap="flat" cmpd="sng" algn="ctr">
                <a:solidFill>
                  <a:srgbClr val="B9313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</p:spTree>
    <p:extLst>
      <p:ext uri="{BB962C8B-B14F-4D97-AF65-F5344CB8AC3E}">
        <p14:creationId xmlns:p14="http://schemas.microsoft.com/office/powerpoint/2010/main" val="1180351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70750" y="1425550"/>
            <a:ext cx="8643937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dirty="0" smtClean="0"/>
              <a:t>La capacidad promedio de las entidades federativas para </a:t>
            </a:r>
            <a:r>
              <a:rPr lang="es-MX" dirty="0"/>
              <a:t>generar ingresos por impuestos como proporción del total de </a:t>
            </a:r>
            <a:r>
              <a:rPr lang="es-MX" dirty="0" smtClean="0"/>
              <a:t>sus ingresos es tan sólo del 4.9%.  </a:t>
            </a:r>
            <a:endParaRPr lang="es-MX" dirty="0"/>
          </a:p>
          <a:p>
            <a:r>
              <a:rPr lang="es-MX" dirty="0"/>
              <a:t> 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988840"/>
            <a:ext cx="7771079" cy="418923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627124" y="188640"/>
            <a:ext cx="8167447" cy="1063487"/>
            <a:chOff x="642187" y="182756"/>
            <a:chExt cx="8167447" cy="1063487"/>
          </a:xfrm>
        </p:grpSpPr>
        <p:pic>
          <p:nvPicPr>
            <p:cNvPr id="7" name="Imagen 6" descr="color.wmf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2187" y="182756"/>
              <a:ext cx="1553166" cy="48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upo 7"/>
            <p:cNvGrpSpPr/>
            <p:nvPr/>
          </p:nvGrpSpPr>
          <p:grpSpPr>
            <a:xfrm>
              <a:off x="1958287" y="590999"/>
              <a:ext cx="6851347" cy="655244"/>
              <a:chOff x="2070888" y="1423537"/>
              <a:chExt cx="6851347" cy="655244"/>
            </a:xfrm>
          </p:grpSpPr>
          <p:sp>
            <p:nvSpPr>
              <p:cNvPr id="10" name="CuadroTexto 9"/>
              <p:cNvSpPr txBox="1"/>
              <p:nvPr/>
            </p:nvSpPr>
            <p:spPr>
              <a:xfrm>
                <a:off x="2070888" y="1423537"/>
                <a:ext cx="6851347" cy="655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3658" b="1" cap="small" dirty="0" smtClean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Dependencia Financiera de las </a:t>
                </a:r>
                <a:r>
                  <a:rPr lang="es-MX" sz="3658" b="1" cap="small" dirty="0" err="1" smtClean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EF’s</a:t>
                </a:r>
                <a:endParaRPr lang="es-MX" sz="3658" b="1" cap="small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11" name="25 Conector recto"/>
              <p:cNvCxnSpPr/>
              <p:nvPr/>
            </p:nvCxnSpPr>
            <p:spPr>
              <a:xfrm flipH="1">
                <a:off x="2133453" y="1999818"/>
                <a:ext cx="6482532" cy="1"/>
              </a:xfrm>
              <a:prstGeom prst="line">
                <a:avLst/>
              </a:prstGeom>
              <a:noFill/>
              <a:ln w="76200" cap="flat" cmpd="sng" algn="ctr">
                <a:solidFill>
                  <a:srgbClr val="B9313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</p:spTree>
    <p:extLst>
      <p:ext uri="{BB962C8B-B14F-4D97-AF65-F5344CB8AC3E}">
        <p14:creationId xmlns:p14="http://schemas.microsoft.com/office/powerpoint/2010/main" val="2849098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060848"/>
            <a:ext cx="7609259" cy="4104457"/>
          </a:xfrm>
          <a:prstGeom prst="rect">
            <a:avLst/>
          </a:prstGeom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480306" y="1292567"/>
            <a:ext cx="8643937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dirty="0"/>
              <a:t>El porcentaje de participación de gastos en servicios personales como proporción del gasto total en las entidades federativa fue de 19.84%, en promedio durante 2016. </a:t>
            </a:r>
          </a:p>
          <a:p>
            <a:r>
              <a:rPr lang="es-MX" dirty="0"/>
              <a:t> 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627124" y="188640"/>
            <a:ext cx="8167447" cy="1063487"/>
            <a:chOff x="642187" y="182756"/>
            <a:chExt cx="8167447" cy="1063487"/>
          </a:xfrm>
        </p:grpSpPr>
        <p:pic>
          <p:nvPicPr>
            <p:cNvPr id="6" name="Imagen 5" descr="color.wmf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2187" y="182756"/>
              <a:ext cx="1553166" cy="48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upo 7"/>
            <p:cNvGrpSpPr/>
            <p:nvPr/>
          </p:nvGrpSpPr>
          <p:grpSpPr>
            <a:xfrm>
              <a:off x="1958287" y="590999"/>
              <a:ext cx="6851347" cy="655244"/>
              <a:chOff x="2070888" y="1423537"/>
              <a:chExt cx="6851347" cy="655244"/>
            </a:xfrm>
          </p:grpSpPr>
          <p:sp>
            <p:nvSpPr>
              <p:cNvPr id="10" name="CuadroTexto 9"/>
              <p:cNvSpPr txBox="1"/>
              <p:nvPr/>
            </p:nvSpPr>
            <p:spPr>
              <a:xfrm>
                <a:off x="2070888" y="1423537"/>
                <a:ext cx="6851347" cy="655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3658" b="1" cap="small" dirty="0" smtClean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Dependencia Financiera de las </a:t>
                </a:r>
                <a:r>
                  <a:rPr lang="es-MX" sz="3658" b="1" cap="small" dirty="0" err="1" smtClean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EF’s</a:t>
                </a:r>
                <a:endParaRPr lang="es-MX" sz="3658" b="1" cap="small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11" name="25 Conector recto"/>
              <p:cNvCxnSpPr/>
              <p:nvPr/>
            </p:nvCxnSpPr>
            <p:spPr>
              <a:xfrm flipH="1">
                <a:off x="2133453" y="1999818"/>
                <a:ext cx="6482532" cy="1"/>
              </a:xfrm>
              <a:prstGeom prst="line">
                <a:avLst/>
              </a:prstGeom>
              <a:noFill/>
              <a:ln w="76200" cap="flat" cmpd="sng" algn="ctr">
                <a:solidFill>
                  <a:srgbClr val="B9313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</p:spTree>
    <p:extLst>
      <p:ext uri="{BB962C8B-B14F-4D97-AF65-F5344CB8AC3E}">
        <p14:creationId xmlns:p14="http://schemas.microsoft.com/office/powerpoint/2010/main" val="2307143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70750" y="1412776"/>
            <a:ext cx="8643937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just"/>
            <a:r>
              <a:rPr lang="es-MX" sz="1400" dirty="0"/>
              <a:t>Cuando se compara la contribución porcentual de los ingresos por impuestos en los ingresos totales, con respecto a la participación porcentual que tienen los servicios personales dentro del gasto total, se observa que a nivel </a:t>
            </a:r>
            <a:r>
              <a:rPr lang="es-MX" sz="1400" dirty="0" smtClean="0"/>
              <a:t>nacional</a:t>
            </a:r>
            <a:r>
              <a:rPr lang="es-MX" sz="1400" dirty="0"/>
              <a:t>,</a:t>
            </a:r>
            <a:r>
              <a:rPr lang="es-MX" sz="1400" dirty="0" smtClean="0"/>
              <a:t> </a:t>
            </a:r>
            <a:r>
              <a:rPr lang="es-MX" sz="1400" b="1" dirty="0"/>
              <a:t>lo recaudado por los tributos locales por parte de las entidades federativas es insuficiente para financiar el gasto destinado a los sueldos y salarios  de los funcionarios locales.</a:t>
            </a:r>
            <a:r>
              <a:rPr lang="es-MX" sz="1400" dirty="0"/>
              <a:t>  </a:t>
            </a:r>
          </a:p>
        </p:txBody>
      </p:sp>
      <p:pic>
        <p:nvPicPr>
          <p:cNvPr id="12" name="Imagen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6" b="1593"/>
          <a:stretch/>
        </p:blipFill>
        <p:spPr bwMode="auto">
          <a:xfrm>
            <a:off x="538942" y="2491870"/>
            <a:ext cx="7907551" cy="37014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o 4"/>
          <p:cNvGrpSpPr/>
          <p:nvPr/>
        </p:nvGrpSpPr>
        <p:grpSpPr>
          <a:xfrm>
            <a:off x="627124" y="188640"/>
            <a:ext cx="8167447" cy="1063487"/>
            <a:chOff x="642187" y="182756"/>
            <a:chExt cx="8167447" cy="1063487"/>
          </a:xfrm>
        </p:grpSpPr>
        <p:pic>
          <p:nvPicPr>
            <p:cNvPr id="6" name="Imagen 5" descr="color.wmf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2187" y="182756"/>
              <a:ext cx="1553166" cy="48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6"/>
            <p:cNvGrpSpPr/>
            <p:nvPr/>
          </p:nvGrpSpPr>
          <p:grpSpPr>
            <a:xfrm>
              <a:off x="1958287" y="590999"/>
              <a:ext cx="6851347" cy="655244"/>
              <a:chOff x="2070888" y="1423537"/>
              <a:chExt cx="6851347" cy="655244"/>
            </a:xfrm>
          </p:grpSpPr>
          <p:sp>
            <p:nvSpPr>
              <p:cNvPr id="8" name="CuadroTexto 7"/>
              <p:cNvSpPr txBox="1"/>
              <p:nvPr/>
            </p:nvSpPr>
            <p:spPr>
              <a:xfrm>
                <a:off x="2070888" y="1423537"/>
                <a:ext cx="6851347" cy="655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3658" b="1" cap="small" dirty="0" smtClean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Dependencia Financiera de las </a:t>
                </a:r>
                <a:r>
                  <a:rPr lang="es-MX" sz="3658" b="1" cap="small" dirty="0" err="1" smtClean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EF’s</a:t>
                </a:r>
                <a:endParaRPr lang="es-MX" sz="3658" b="1" cap="small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10" name="25 Conector recto"/>
              <p:cNvCxnSpPr/>
              <p:nvPr/>
            </p:nvCxnSpPr>
            <p:spPr>
              <a:xfrm flipH="1">
                <a:off x="2133453" y="1999818"/>
                <a:ext cx="6482532" cy="1"/>
              </a:xfrm>
              <a:prstGeom prst="line">
                <a:avLst/>
              </a:prstGeom>
              <a:noFill/>
              <a:ln w="76200" cap="flat" cmpd="sng" algn="ctr">
                <a:solidFill>
                  <a:srgbClr val="B9313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</p:spTree>
    <p:extLst>
      <p:ext uri="{BB962C8B-B14F-4D97-AF65-F5344CB8AC3E}">
        <p14:creationId xmlns:p14="http://schemas.microsoft.com/office/powerpoint/2010/main" val="2107415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70750" y="1340768"/>
            <a:ext cx="8643937" cy="31393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dirty="0"/>
              <a:t>  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b="1" dirty="0" smtClean="0"/>
              <a:t>Únicamente tres entidades federativas </a:t>
            </a:r>
            <a:r>
              <a:rPr lang="es-MX" b="1" dirty="0"/>
              <a:t>serían capaces de financiar su gasto en servicios personales utilizando sólo sus ingresos tributarios,</a:t>
            </a:r>
            <a:r>
              <a:rPr lang="es-MX" dirty="0"/>
              <a:t> en este caso se encuentran </a:t>
            </a:r>
            <a:r>
              <a:rPr lang="es-MX" dirty="0" smtClean="0"/>
              <a:t>la CDMX, Quintana </a:t>
            </a:r>
            <a:r>
              <a:rPr lang="es-MX" dirty="0"/>
              <a:t>Roo y </a:t>
            </a:r>
            <a:r>
              <a:rPr lang="es-MX" dirty="0" smtClean="0"/>
              <a:t>Querétaro.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Por </a:t>
            </a:r>
            <a:r>
              <a:rPr lang="es-MX" dirty="0"/>
              <a:t>el contrario, </a:t>
            </a:r>
            <a:r>
              <a:rPr lang="es-MX" b="1" dirty="0"/>
              <a:t>existen 9 entidades cuyos gastos en servicios personales supera en más de 7 veces lo que recaudan por ingresos tributarios</a:t>
            </a:r>
            <a:r>
              <a:rPr lang="es-MX" dirty="0" smtClean="0"/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dirty="0"/>
              <a:t>Lo anterior, ejerce presión sobre las finanzas públicas estatales, haciendo que los gobiernos locales busquen otras fuentes de recursos para financiar dicha erogación, además de </a:t>
            </a:r>
            <a:r>
              <a:rPr lang="es-MX" dirty="0" smtClean="0"/>
              <a:t>generar incentivos no adecuados.</a:t>
            </a:r>
            <a:endParaRPr lang="es-MX" dirty="0"/>
          </a:p>
        </p:txBody>
      </p:sp>
      <p:grpSp>
        <p:nvGrpSpPr>
          <p:cNvPr id="4" name="Grupo 3"/>
          <p:cNvGrpSpPr/>
          <p:nvPr/>
        </p:nvGrpSpPr>
        <p:grpSpPr>
          <a:xfrm>
            <a:off x="627124" y="188640"/>
            <a:ext cx="8167447" cy="1063487"/>
            <a:chOff x="642187" y="182756"/>
            <a:chExt cx="8167447" cy="1063487"/>
          </a:xfrm>
        </p:grpSpPr>
        <p:pic>
          <p:nvPicPr>
            <p:cNvPr id="5" name="Imagen 4" descr="color.wm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187" y="182756"/>
              <a:ext cx="1553166" cy="48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o 5"/>
            <p:cNvGrpSpPr/>
            <p:nvPr/>
          </p:nvGrpSpPr>
          <p:grpSpPr>
            <a:xfrm>
              <a:off x="1958287" y="590999"/>
              <a:ext cx="6851347" cy="655244"/>
              <a:chOff x="2070888" y="1423537"/>
              <a:chExt cx="6851347" cy="655244"/>
            </a:xfrm>
          </p:grpSpPr>
          <p:sp>
            <p:nvSpPr>
              <p:cNvPr id="7" name="CuadroTexto 6"/>
              <p:cNvSpPr txBox="1"/>
              <p:nvPr/>
            </p:nvSpPr>
            <p:spPr>
              <a:xfrm>
                <a:off x="2070888" y="1423537"/>
                <a:ext cx="6851347" cy="655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3658" b="1" cap="small" dirty="0" smtClean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Dependencia Financiera de las </a:t>
                </a:r>
                <a:r>
                  <a:rPr lang="es-MX" sz="3658" b="1" cap="small" dirty="0" err="1" smtClean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EF’s</a:t>
                </a:r>
                <a:endParaRPr lang="es-MX" sz="3658" b="1" cap="small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8" name="25 Conector recto"/>
              <p:cNvCxnSpPr/>
              <p:nvPr/>
            </p:nvCxnSpPr>
            <p:spPr>
              <a:xfrm flipH="1">
                <a:off x="2133453" y="1999818"/>
                <a:ext cx="6482532" cy="1"/>
              </a:xfrm>
              <a:prstGeom prst="line">
                <a:avLst/>
              </a:prstGeom>
              <a:noFill/>
              <a:ln w="76200" cap="flat" cmpd="sng" algn="ctr">
                <a:solidFill>
                  <a:srgbClr val="B9313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</p:spTree>
    <p:extLst>
      <p:ext uri="{BB962C8B-B14F-4D97-AF65-F5344CB8AC3E}">
        <p14:creationId xmlns:p14="http://schemas.microsoft.com/office/powerpoint/2010/main" val="3321560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3848" y="332656"/>
            <a:ext cx="2360935" cy="504056"/>
          </a:xfrm>
        </p:spPr>
        <p:txBody>
          <a:bodyPr/>
          <a:lstStyle/>
          <a:p>
            <a:r>
              <a:rPr lang="es-MX" sz="2400" dirty="0" smtClean="0"/>
              <a:t>CONTENIDO</a:t>
            </a:r>
            <a:endParaRPr lang="es-MX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099642"/>
            <a:ext cx="8363272" cy="4777630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2000" b="1" dirty="0" smtClean="0">
                <a:solidFill>
                  <a:schemeClr val="tx1"/>
                </a:solidFill>
              </a:rPr>
              <a:t>Objetivo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MX" sz="2000" b="1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1800" b="1" dirty="0">
                <a:solidFill>
                  <a:schemeClr val="tx1"/>
                </a:solidFill>
              </a:rPr>
              <a:t>I.- Importancia del Gasto Federalizado.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MX" sz="1000" b="1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1800" b="1" dirty="0" smtClean="0">
                <a:solidFill>
                  <a:schemeClr val="tx1"/>
                </a:solidFill>
              </a:rPr>
              <a:t>II.- Bajo potencial y falta de robustez en los ingresos propios.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MX" sz="1000" b="1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1800" b="1" dirty="0" smtClean="0">
                <a:solidFill>
                  <a:schemeClr val="tx1"/>
                </a:solidFill>
              </a:rPr>
              <a:t>III.-Elevada dependencia financiera de entidades federativas y municipios.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MX" sz="1000" b="1" dirty="0" smtClean="0">
              <a:solidFill>
                <a:srgbClr val="0070C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2400" b="1" dirty="0" smtClean="0">
                <a:solidFill>
                  <a:srgbClr val="0070C0"/>
                </a:solidFill>
              </a:rPr>
              <a:t>IV.- Gasto Federalizado: Consideraciones en la labor Legislativa</a:t>
            </a:r>
            <a:endParaRPr lang="es-MX" sz="2400" b="1" dirty="0">
              <a:solidFill>
                <a:srgbClr val="0070C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MX" sz="1000" b="1" dirty="0">
              <a:solidFill>
                <a:srgbClr val="0070C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1800" b="1" dirty="0" smtClean="0">
                <a:solidFill>
                  <a:schemeClr val="tx1"/>
                </a:solidFill>
              </a:rPr>
              <a:t>V</a:t>
            </a:r>
            <a:r>
              <a:rPr lang="es-MX" sz="1800" b="1" dirty="0">
                <a:solidFill>
                  <a:schemeClr val="tx1"/>
                </a:solidFill>
              </a:rPr>
              <a:t>.- </a:t>
            </a:r>
            <a:r>
              <a:rPr lang="es-MX" sz="1800" b="1" dirty="0" smtClean="0">
                <a:solidFill>
                  <a:schemeClr val="tx1"/>
                </a:solidFill>
              </a:rPr>
              <a:t>Nuevas facultades de fiscalización y fortaleza presupuestal de los órganos de fiscalización.</a:t>
            </a:r>
          </a:p>
        </p:txBody>
      </p:sp>
      <p:pic>
        <p:nvPicPr>
          <p:cNvPr id="4" name="Imagen 3" descr="color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187" y="182756"/>
            <a:ext cx="1553166" cy="48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74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627124" y="188640"/>
            <a:ext cx="8167447" cy="993018"/>
            <a:chOff x="642187" y="182756"/>
            <a:chExt cx="8167447" cy="993018"/>
          </a:xfrm>
        </p:grpSpPr>
        <p:pic>
          <p:nvPicPr>
            <p:cNvPr id="5" name="Imagen 4" descr="color.wm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187" y="182756"/>
              <a:ext cx="1553166" cy="48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o 5"/>
            <p:cNvGrpSpPr/>
            <p:nvPr/>
          </p:nvGrpSpPr>
          <p:grpSpPr>
            <a:xfrm>
              <a:off x="1958287" y="590999"/>
              <a:ext cx="6851347" cy="584775"/>
              <a:chOff x="2070888" y="1423537"/>
              <a:chExt cx="6851347" cy="584775"/>
            </a:xfrm>
          </p:grpSpPr>
          <p:sp>
            <p:nvSpPr>
              <p:cNvPr id="7" name="CuadroTexto 6"/>
              <p:cNvSpPr txBox="1"/>
              <p:nvPr/>
            </p:nvSpPr>
            <p:spPr>
              <a:xfrm>
                <a:off x="2070888" y="1423537"/>
                <a:ext cx="68513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3200" b="1" cap="small" dirty="0" smtClean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Identificación de aspectos de mejora</a:t>
                </a:r>
                <a:endParaRPr lang="es-MX" sz="3200" b="1" cap="small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8" name="25 Conector recto"/>
              <p:cNvCxnSpPr/>
              <p:nvPr/>
            </p:nvCxnSpPr>
            <p:spPr>
              <a:xfrm flipH="1">
                <a:off x="2133453" y="1999818"/>
                <a:ext cx="6482532" cy="1"/>
              </a:xfrm>
              <a:prstGeom prst="line">
                <a:avLst/>
              </a:prstGeom>
              <a:noFill/>
              <a:ln w="76200" cap="flat" cmpd="sng" algn="ctr">
                <a:solidFill>
                  <a:srgbClr val="B9313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70750" y="1813461"/>
            <a:ext cx="8643937" cy="3631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dirty="0" smtClean="0"/>
              <a:t>Existen </a:t>
            </a:r>
            <a:r>
              <a:rPr lang="es-MX" sz="2000" dirty="0"/>
              <a:t>diversos factores que </a:t>
            </a:r>
            <a:r>
              <a:rPr lang="es-MX" sz="2000" dirty="0" smtClean="0"/>
              <a:t>pueden incidir en una </a:t>
            </a:r>
            <a:r>
              <a:rPr lang="es-MX" sz="2000" dirty="0"/>
              <a:t>gestión </a:t>
            </a:r>
            <a:r>
              <a:rPr lang="es-MX" sz="2000" dirty="0" smtClean="0"/>
              <a:t>poco eficiente </a:t>
            </a:r>
            <a:r>
              <a:rPr lang="es-MX" sz="2000" dirty="0"/>
              <a:t>del Gasto </a:t>
            </a:r>
            <a:r>
              <a:rPr lang="es-MX" sz="2000" dirty="0" smtClean="0"/>
              <a:t>Federalizado. 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dirty="0" smtClean="0"/>
              <a:t>Entre estos, se ha podido distinguir que </a:t>
            </a:r>
            <a:r>
              <a:rPr lang="es-MX" sz="2000" dirty="0"/>
              <a:t>los fondos o programas se </a:t>
            </a:r>
            <a:r>
              <a:rPr lang="es-MX" sz="2000" dirty="0" smtClean="0"/>
              <a:t>administran con </a:t>
            </a:r>
            <a:r>
              <a:rPr lang="es-MX" sz="2000" dirty="0"/>
              <a:t>una normativa cuyo diseño </a:t>
            </a:r>
            <a:r>
              <a:rPr lang="es-MX" sz="2000" dirty="0" smtClean="0"/>
              <a:t>resultaría importante reforzar, ya que:</a:t>
            </a:r>
          </a:p>
          <a:p>
            <a:pPr marL="1200150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sz="2000" dirty="0" smtClean="0"/>
          </a:p>
          <a:p>
            <a:pPr marL="1200150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dirty="0" smtClean="0"/>
              <a:t>Resulta insuficiente o,</a:t>
            </a:r>
          </a:p>
          <a:p>
            <a:pPr marL="1200150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dirty="0" smtClean="0"/>
              <a:t>Prevalecen ambigüedades.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109602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3848" y="332656"/>
            <a:ext cx="2360935" cy="504056"/>
          </a:xfrm>
        </p:spPr>
        <p:txBody>
          <a:bodyPr/>
          <a:lstStyle/>
          <a:p>
            <a:r>
              <a:rPr lang="es-MX" sz="2400" dirty="0" smtClean="0"/>
              <a:t>CONTENIDO</a:t>
            </a:r>
            <a:endParaRPr lang="es-MX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099642"/>
            <a:ext cx="8363272" cy="4777630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MX" sz="2000" b="1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MX" sz="2000" b="1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2400" b="1" dirty="0">
                <a:solidFill>
                  <a:srgbClr val="0070C0"/>
                </a:solidFill>
              </a:rPr>
              <a:t>I.- Importancia del Gasto Federalizado.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MX" sz="1000" b="1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1800" b="1" dirty="0" smtClean="0">
                <a:solidFill>
                  <a:schemeClr val="tx1"/>
                </a:solidFill>
              </a:rPr>
              <a:t>II.- Bajo potencial y falta de robustez en los ingresos propios.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MX" sz="1000" b="1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1800" b="1" dirty="0" smtClean="0">
                <a:solidFill>
                  <a:schemeClr val="tx1"/>
                </a:solidFill>
              </a:rPr>
              <a:t>III.-Elevada dependencia financiera de entidades federativas y municipios.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MX" sz="1000" b="1" dirty="0" smtClean="0">
              <a:solidFill>
                <a:srgbClr val="0070C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1800" b="1" dirty="0">
                <a:solidFill>
                  <a:schemeClr val="tx1"/>
                </a:solidFill>
              </a:rPr>
              <a:t>IV.- Gasto Federalizado: Consideraciones en la labor Legislativa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MX" sz="1000" b="1" dirty="0">
              <a:solidFill>
                <a:srgbClr val="0070C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1800" b="1" dirty="0" smtClean="0">
                <a:solidFill>
                  <a:schemeClr val="tx1"/>
                </a:solidFill>
              </a:rPr>
              <a:t>V</a:t>
            </a:r>
            <a:r>
              <a:rPr lang="es-MX" sz="1800" b="1" dirty="0">
                <a:solidFill>
                  <a:schemeClr val="tx1"/>
                </a:solidFill>
              </a:rPr>
              <a:t>.- </a:t>
            </a:r>
            <a:r>
              <a:rPr lang="es-MX" sz="1800" b="1" dirty="0" smtClean="0">
                <a:solidFill>
                  <a:schemeClr val="tx1"/>
                </a:solidFill>
              </a:rPr>
              <a:t>Nuevas facultades de fiscalización y fortaleza presupuestal de los órganos de fiscalización.</a:t>
            </a:r>
          </a:p>
        </p:txBody>
      </p:sp>
      <p:pic>
        <p:nvPicPr>
          <p:cNvPr id="4" name="Imagen 3" descr="color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187" y="182756"/>
            <a:ext cx="1553166" cy="48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050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627124" y="188640"/>
            <a:ext cx="8167447" cy="984525"/>
            <a:chOff x="642187" y="182756"/>
            <a:chExt cx="8167447" cy="984525"/>
          </a:xfrm>
        </p:grpSpPr>
        <p:pic>
          <p:nvPicPr>
            <p:cNvPr id="5" name="Imagen 4" descr="color.wm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187" y="182756"/>
              <a:ext cx="1553166" cy="48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o 5"/>
            <p:cNvGrpSpPr/>
            <p:nvPr/>
          </p:nvGrpSpPr>
          <p:grpSpPr>
            <a:xfrm>
              <a:off x="1958287" y="590999"/>
              <a:ext cx="6851347" cy="576282"/>
              <a:chOff x="2070888" y="1423537"/>
              <a:chExt cx="6851347" cy="576282"/>
            </a:xfrm>
          </p:grpSpPr>
          <p:sp>
            <p:nvSpPr>
              <p:cNvPr id="7" name="CuadroTexto 6"/>
              <p:cNvSpPr txBox="1"/>
              <p:nvPr/>
            </p:nvSpPr>
            <p:spPr>
              <a:xfrm>
                <a:off x="2070888" y="1423537"/>
                <a:ext cx="68513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800" b="1" cap="small" dirty="0" smtClean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Identificación de aspectos de mejora</a:t>
                </a:r>
                <a:endParaRPr lang="es-MX" sz="2800" b="1" cap="small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8" name="25 Conector recto"/>
              <p:cNvCxnSpPr/>
              <p:nvPr/>
            </p:nvCxnSpPr>
            <p:spPr>
              <a:xfrm flipH="1">
                <a:off x="2133453" y="1999818"/>
                <a:ext cx="6482532" cy="1"/>
              </a:xfrm>
              <a:prstGeom prst="line">
                <a:avLst/>
              </a:prstGeom>
              <a:noFill/>
              <a:ln w="76200" cap="flat" cmpd="sng" algn="ctr">
                <a:solidFill>
                  <a:srgbClr val="B9313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70750" y="1340768"/>
            <a:ext cx="8643937" cy="47089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Oportunidad para el ejercicio del Gasto Federalizado: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 smtClean="0"/>
              <a:t>La </a:t>
            </a:r>
            <a:r>
              <a:rPr lang="es-MX" dirty="0"/>
              <a:t>entrega ágil de los recursos a los entes ejecutores</a:t>
            </a:r>
            <a:r>
              <a:rPr lang="es-MX" dirty="0" smtClean="0"/>
              <a:t>, es esencial para que exista una aplicación a cabalidad y racional de los mismos. 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dirty="0"/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u="sng" dirty="0" smtClean="0"/>
              <a:t>Consideraciones</a:t>
            </a:r>
            <a:r>
              <a:rPr lang="es-MX" dirty="0" smtClean="0"/>
              <a:t>: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 smtClean="0"/>
              <a:t>Hasta el PEF 2011 </a:t>
            </a:r>
            <a:r>
              <a:rPr lang="es-MX" dirty="0"/>
              <a:t>se </a:t>
            </a:r>
            <a:r>
              <a:rPr lang="es-MX" dirty="0" smtClean="0"/>
              <a:t>estableció </a:t>
            </a:r>
            <a:r>
              <a:rPr lang="es-MX" dirty="0"/>
              <a:t>que </a:t>
            </a:r>
            <a:r>
              <a:rPr lang="es-MX" dirty="0" smtClean="0"/>
              <a:t>“…la </a:t>
            </a:r>
            <a:r>
              <a:rPr lang="es-MX" dirty="0"/>
              <a:t>primera ministración de recursos federales que se convengan deberá realizarse a más tardar el 31 de </a:t>
            </a:r>
            <a:r>
              <a:rPr lang="es-MX" dirty="0" smtClean="0"/>
              <a:t>marzo…”.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 smtClean="0"/>
              <a:t>Si bien los recursos del Ramo 33 son ministrados sin restricción alguna desde el primer mes del ejercicio fiscal, el ejercicio de recursos del FASP y FAIS están sujetos a aprobación de la cartera de proyectos (proceso de concertación y validaciones MIDS, en cada caso). 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 smtClean="0"/>
              <a:t>Reglas de Operación / Lineamientos con requisitos de elegibilidad y obligaciones comunes, ya que existen casos de “</a:t>
            </a:r>
            <a:r>
              <a:rPr lang="es-MX" dirty="0" err="1" smtClean="0"/>
              <a:t>sobrerequerimientos</a:t>
            </a:r>
            <a:r>
              <a:rPr lang="es-MX" dirty="0" smtClean="0"/>
              <a:t>”, así como aquellos que no cuentan con requisitos (FORTAFIN).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5293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627124" y="188640"/>
            <a:ext cx="8167447" cy="984525"/>
            <a:chOff x="642187" y="182756"/>
            <a:chExt cx="8167447" cy="984525"/>
          </a:xfrm>
        </p:grpSpPr>
        <p:pic>
          <p:nvPicPr>
            <p:cNvPr id="5" name="Imagen 4" descr="color.wm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187" y="182756"/>
              <a:ext cx="1553166" cy="48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o 5"/>
            <p:cNvGrpSpPr/>
            <p:nvPr/>
          </p:nvGrpSpPr>
          <p:grpSpPr>
            <a:xfrm>
              <a:off x="1958287" y="590999"/>
              <a:ext cx="6851347" cy="576282"/>
              <a:chOff x="2070888" y="1423537"/>
              <a:chExt cx="6851347" cy="576282"/>
            </a:xfrm>
          </p:grpSpPr>
          <p:sp>
            <p:nvSpPr>
              <p:cNvPr id="7" name="CuadroTexto 6"/>
              <p:cNvSpPr txBox="1"/>
              <p:nvPr/>
            </p:nvSpPr>
            <p:spPr>
              <a:xfrm>
                <a:off x="2070888" y="1423537"/>
                <a:ext cx="68513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800" b="1" cap="small" dirty="0" smtClean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Identificación de aspectos de mejora</a:t>
                </a:r>
                <a:endParaRPr lang="es-MX" sz="2800" b="1" cap="small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8" name="25 Conector recto"/>
              <p:cNvCxnSpPr/>
              <p:nvPr/>
            </p:nvCxnSpPr>
            <p:spPr>
              <a:xfrm flipH="1">
                <a:off x="2133453" y="1999818"/>
                <a:ext cx="6482532" cy="1"/>
              </a:xfrm>
              <a:prstGeom prst="line">
                <a:avLst/>
              </a:prstGeom>
              <a:noFill/>
              <a:ln w="76200" cap="flat" cmpd="sng" algn="ctr">
                <a:solidFill>
                  <a:srgbClr val="B9313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87" y="1556792"/>
            <a:ext cx="7898626" cy="42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12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627124" y="188640"/>
            <a:ext cx="8167447" cy="984525"/>
            <a:chOff x="642187" y="182756"/>
            <a:chExt cx="8167447" cy="984525"/>
          </a:xfrm>
        </p:grpSpPr>
        <p:pic>
          <p:nvPicPr>
            <p:cNvPr id="5" name="Imagen 4" descr="color.wm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187" y="182756"/>
              <a:ext cx="1553166" cy="48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o 5"/>
            <p:cNvGrpSpPr/>
            <p:nvPr/>
          </p:nvGrpSpPr>
          <p:grpSpPr>
            <a:xfrm>
              <a:off x="1958287" y="590999"/>
              <a:ext cx="6851347" cy="576282"/>
              <a:chOff x="2070888" y="1423537"/>
              <a:chExt cx="6851347" cy="576282"/>
            </a:xfrm>
          </p:grpSpPr>
          <p:sp>
            <p:nvSpPr>
              <p:cNvPr id="7" name="CuadroTexto 6"/>
              <p:cNvSpPr txBox="1"/>
              <p:nvPr/>
            </p:nvSpPr>
            <p:spPr>
              <a:xfrm>
                <a:off x="2070888" y="1423537"/>
                <a:ext cx="6851347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500" b="1" cap="small" dirty="0" smtClean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Resultados Integrales CP 2017 (1ra y 2da Entrega)</a:t>
                </a:r>
                <a:endParaRPr lang="es-MX" sz="2500" b="1" cap="small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8" name="25 Conector recto"/>
              <p:cNvCxnSpPr/>
              <p:nvPr/>
            </p:nvCxnSpPr>
            <p:spPr>
              <a:xfrm flipH="1">
                <a:off x="2133453" y="1999818"/>
                <a:ext cx="6482532" cy="1"/>
              </a:xfrm>
              <a:prstGeom prst="line">
                <a:avLst/>
              </a:prstGeom>
              <a:noFill/>
              <a:ln w="76200" cap="flat" cmpd="sng" algn="ctr">
                <a:solidFill>
                  <a:srgbClr val="B9313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r="321"/>
          <a:stretch/>
        </p:blipFill>
        <p:spPr>
          <a:xfrm>
            <a:off x="827584" y="1390183"/>
            <a:ext cx="6120680" cy="452026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7380312" y="3356992"/>
            <a:ext cx="141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55576" y="5949280"/>
            <a:ext cx="69847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Fuente:</a:t>
            </a:r>
            <a:r>
              <a:rPr lang="es-MX" sz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Gasto Federalizado, Resultados de su fiscalización Cuenta Pública 2017, Segunda Entrega, ASF.</a:t>
            </a:r>
          </a:p>
        </p:txBody>
      </p:sp>
    </p:spTree>
    <p:extLst>
      <p:ext uri="{BB962C8B-B14F-4D97-AF65-F5344CB8AC3E}">
        <p14:creationId xmlns:p14="http://schemas.microsoft.com/office/powerpoint/2010/main" val="1150552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627124" y="188640"/>
            <a:ext cx="8167447" cy="984525"/>
            <a:chOff x="642187" y="182756"/>
            <a:chExt cx="8167447" cy="984525"/>
          </a:xfrm>
        </p:grpSpPr>
        <p:pic>
          <p:nvPicPr>
            <p:cNvPr id="5" name="Imagen 4" descr="color.wm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187" y="182756"/>
              <a:ext cx="1553166" cy="48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o 5"/>
            <p:cNvGrpSpPr/>
            <p:nvPr/>
          </p:nvGrpSpPr>
          <p:grpSpPr>
            <a:xfrm>
              <a:off x="1958287" y="590999"/>
              <a:ext cx="6851347" cy="576282"/>
              <a:chOff x="2070888" y="1423537"/>
              <a:chExt cx="6851347" cy="576282"/>
            </a:xfrm>
          </p:grpSpPr>
          <p:sp>
            <p:nvSpPr>
              <p:cNvPr id="7" name="CuadroTexto 6"/>
              <p:cNvSpPr txBox="1"/>
              <p:nvPr/>
            </p:nvSpPr>
            <p:spPr>
              <a:xfrm>
                <a:off x="2070888" y="1423537"/>
                <a:ext cx="6851347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500" b="1" cap="small" dirty="0" smtClean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Resultados Integrales CP 2017 (1ra y 2da Entrega)</a:t>
                </a:r>
                <a:endParaRPr lang="es-MX" sz="2500" b="1" cap="small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8" name="25 Conector recto"/>
              <p:cNvCxnSpPr/>
              <p:nvPr/>
            </p:nvCxnSpPr>
            <p:spPr>
              <a:xfrm flipH="1">
                <a:off x="2133453" y="1999818"/>
                <a:ext cx="6482532" cy="1"/>
              </a:xfrm>
              <a:prstGeom prst="line">
                <a:avLst/>
              </a:prstGeom>
              <a:noFill/>
              <a:ln w="76200" cap="flat" cmpd="sng" algn="ctr">
                <a:solidFill>
                  <a:srgbClr val="B9313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  <p:sp>
        <p:nvSpPr>
          <p:cNvPr id="10" name="CuadroTexto 9"/>
          <p:cNvSpPr txBox="1"/>
          <p:nvPr/>
        </p:nvSpPr>
        <p:spPr>
          <a:xfrm>
            <a:off x="7236296" y="335699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UNIVERSO</a:t>
            </a:r>
          </a:p>
          <a:p>
            <a:r>
              <a:rPr lang="es-MX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SELECCIONADO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746058"/>
            <a:ext cx="6997201" cy="35912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19929" y="5589240"/>
            <a:ext cx="69847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Fuente:</a:t>
            </a:r>
            <a:r>
              <a:rPr lang="es-MX" sz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Gasto Federalizado, Resultados de su fiscalización Cuenta Pública 2017, Segunda Entrega, ASF.</a:t>
            </a:r>
          </a:p>
        </p:txBody>
      </p:sp>
    </p:spTree>
    <p:extLst>
      <p:ext uri="{BB962C8B-B14F-4D97-AF65-F5344CB8AC3E}">
        <p14:creationId xmlns:p14="http://schemas.microsoft.com/office/powerpoint/2010/main" val="3339329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627124" y="188640"/>
            <a:ext cx="8167447" cy="984525"/>
            <a:chOff x="642187" y="182756"/>
            <a:chExt cx="8167447" cy="984525"/>
          </a:xfrm>
        </p:grpSpPr>
        <p:pic>
          <p:nvPicPr>
            <p:cNvPr id="5" name="Imagen 4" descr="color.wm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187" y="182756"/>
              <a:ext cx="1553166" cy="48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o 5"/>
            <p:cNvGrpSpPr/>
            <p:nvPr/>
          </p:nvGrpSpPr>
          <p:grpSpPr>
            <a:xfrm>
              <a:off x="1958287" y="590999"/>
              <a:ext cx="6851347" cy="576282"/>
              <a:chOff x="2070888" y="1423537"/>
              <a:chExt cx="6851347" cy="576282"/>
            </a:xfrm>
          </p:grpSpPr>
          <p:sp>
            <p:nvSpPr>
              <p:cNvPr id="7" name="CuadroTexto 6"/>
              <p:cNvSpPr txBox="1"/>
              <p:nvPr/>
            </p:nvSpPr>
            <p:spPr>
              <a:xfrm>
                <a:off x="2070888" y="1423537"/>
                <a:ext cx="6851347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500" b="1" cap="small" dirty="0" smtClean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Resultados Integrales CP 2017 (1ra y 2da Entrega)</a:t>
                </a:r>
                <a:endParaRPr lang="es-MX" sz="2500" b="1" cap="small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8" name="25 Conector recto"/>
              <p:cNvCxnSpPr/>
              <p:nvPr/>
            </p:nvCxnSpPr>
            <p:spPr>
              <a:xfrm flipH="1">
                <a:off x="2133453" y="1999818"/>
                <a:ext cx="6482532" cy="1"/>
              </a:xfrm>
              <a:prstGeom prst="line">
                <a:avLst/>
              </a:prstGeom>
              <a:noFill/>
              <a:ln w="76200" cap="flat" cmpd="sng" algn="ctr">
                <a:solidFill>
                  <a:srgbClr val="B9313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  <p:sp>
        <p:nvSpPr>
          <p:cNvPr id="10" name="CuadroTexto 9"/>
          <p:cNvSpPr txBox="1"/>
          <p:nvPr/>
        </p:nvSpPr>
        <p:spPr>
          <a:xfrm>
            <a:off x="6804248" y="335699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MONTO OBSERVADO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650" y="1584266"/>
            <a:ext cx="3962700" cy="3689467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446634" y="5373216"/>
            <a:ext cx="42135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Fuente:</a:t>
            </a:r>
            <a:r>
              <a:rPr lang="es-MX" sz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Gasto Federalizado, Resultados de su fiscalización Cuenta Pública 2017, Segunda Entrega, ASF.</a:t>
            </a:r>
          </a:p>
        </p:txBody>
      </p:sp>
    </p:spTree>
    <p:extLst>
      <p:ext uri="{BB962C8B-B14F-4D97-AF65-F5344CB8AC3E}">
        <p14:creationId xmlns:p14="http://schemas.microsoft.com/office/powerpoint/2010/main" val="2443401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627124" y="188640"/>
            <a:ext cx="8167447" cy="984525"/>
            <a:chOff x="642187" y="182756"/>
            <a:chExt cx="8167447" cy="984525"/>
          </a:xfrm>
        </p:grpSpPr>
        <p:pic>
          <p:nvPicPr>
            <p:cNvPr id="5" name="Imagen 4" descr="color.wm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187" y="182756"/>
              <a:ext cx="1553166" cy="48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o 5"/>
            <p:cNvGrpSpPr/>
            <p:nvPr/>
          </p:nvGrpSpPr>
          <p:grpSpPr>
            <a:xfrm>
              <a:off x="1958287" y="590999"/>
              <a:ext cx="6851347" cy="576282"/>
              <a:chOff x="2070888" y="1423537"/>
              <a:chExt cx="6851347" cy="576282"/>
            </a:xfrm>
          </p:grpSpPr>
          <p:sp>
            <p:nvSpPr>
              <p:cNvPr id="7" name="CuadroTexto 6"/>
              <p:cNvSpPr txBox="1"/>
              <p:nvPr/>
            </p:nvSpPr>
            <p:spPr>
              <a:xfrm>
                <a:off x="2070888" y="1423537"/>
                <a:ext cx="6851347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500" b="1" cap="small" dirty="0" smtClean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Resultados Integrales CP 2017 (1ra y 2da Entrega)</a:t>
                </a:r>
                <a:endParaRPr lang="es-MX" sz="2500" b="1" cap="small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8" name="25 Conector recto"/>
              <p:cNvCxnSpPr/>
              <p:nvPr/>
            </p:nvCxnSpPr>
            <p:spPr>
              <a:xfrm flipH="1">
                <a:off x="2133453" y="1999818"/>
                <a:ext cx="6482532" cy="1"/>
              </a:xfrm>
              <a:prstGeom prst="line">
                <a:avLst/>
              </a:prstGeom>
              <a:noFill/>
              <a:ln w="76200" cap="flat" cmpd="sng" algn="ctr">
                <a:solidFill>
                  <a:srgbClr val="B9313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  <p:sp>
        <p:nvSpPr>
          <p:cNvPr id="10" name="CuadroTexto 9"/>
          <p:cNvSpPr txBox="1"/>
          <p:nvPr/>
        </p:nvSpPr>
        <p:spPr>
          <a:xfrm>
            <a:off x="7164288" y="3356992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MONTO OBSERVADO / </a:t>
            </a:r>
          </a:p>
          <a:p>
            <a:pPr algn="ctr"/>
            <a:r>
              <a:rPr lang="es-MX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MUESTRA AUDITADA POR ENTIDAD FEDERATIVA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472943"/>
            <a:ext cx="6747301" cy="4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6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627124" y="188640"/>
            <a:ext cx="8167447" cy="984525"/>
            <a:chOff x="642187" y="182756"/>
            <a:chExt cx="8167447" cy="984525"/>
          </a:xfrm>
        </p:grpSpPr>
        <p:pic>
          <p:nvPicPr>
            <p:cNvPr id="5" name="Imagen 4" descr="color.wm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187" y="182756"/>
              <a:ext cx="1553166" cy="48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o 5"/>
            <p:cNvGrpSpPr/>
            <p:nvPr/>
          </p:nvGrpSpPr>
          <p:grpSpPr>
            <a:xfrm>
              <a:off x="1958287" y="590999"/>
              <a:ext cx="6851347" cy="576282"/>
              <a:chOff x="2070888" y="1423537"/>
              <a:chExt cx="6851347" cy="576282"/>
            </a:xfrm>
          </p:grpSpPr>
          <p:sp>
            <p:nvSpPr>
              <p:cNvPr id="7" name="CuadroTexto 6"/>
              <p:cNvSpPr txBox="1"/>
              <p:nvPr/>
            </p:nvSpPr>
            <p:spPr>
              <a:xfrm>
                <a:off x="2070888" y="1423537"/>
                <a:ext cx="6851347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500" b="1" cap="small" dirty="0" smtClean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Resultados Integrales CP 2017 (1ra y 2da Entrega)</a:t>
                </a:r>
                <a:endParaRPr lang="es-MX" sz="2500" b="1" cap="small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8" name="25 Conector recto"/>
              <p:cNvCxnSpPr/>
              <p:nvPr/>
            </p:nvCxnSpPr>
            <p:spPr>
              <a:xfrm flipH="1">
                <a:off x="2133453" y="1999818"/>
                <a:ext cx="6482532" cy="1"/>
              </a:xfrm>
              <a:prstGeom prst="line">
                <a:avLst/>
              </a:prstGeom>
              <a:noFill/>
              <a:ln w="76200" cap="flat" cmpd="sng" algn="ctr">
                <a:solidFill>
                  <a:srgbClr val="B9313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  <p:sp>
        <p:nvSpPr>
          <p:cNvPr id="10" name="CuadroTexto 9"/>
          <p:cNvSpPr txBox="1"/>
          <p:nvPr/>
        </p:nvSpPr>
        <p:spPr>
          <a:xfrm>
            <a:off x="7164288" y="3356992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MONTO OBSERVADO / </a:t>
            </a:r>
          </a:p>
          <a:p>
            <a:pPr algn="ctr"/>
            <a:r>
              <a:rPr lang="es-MX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MUESTRA AUDITADA POR ENTIDAD FEDERATIVA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2" y="1844824"/>
            <a:ext cx="7211401" cy="3850267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79581" y="5877272"/>
            <a:ext cx="69847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Fuente:</a:t>
            </a:r>
            <a:r>
              <a:rPr lang="es-MX" sz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Gasto Federalizado, Resultados de su fiscalización Cuenta Pública 2017, Segunda Entrega, ASF.</a:t>
            </a:r>
          </a:p>
        </p:txBody>
      </p:sp>
    </p:spTree>
    <p:extLst>
      <p:ext uri="{BB962C8B-B14F-4D97-AF65-F5344CB8AC3E}">
        <p14:creationId xmlns:p14="http://schemas.microsoft.com/office/powerpoint/2010/main" val="2780315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627124" y="188640"/>
            <a:ext cx="8167447" cy="984525"/>
            <a:chOff x="642187" y="182756"/>
            <a:chExt cx="8167447" cy="984525"/>
          </a:xfrm>
        </p:grpSpPr>
        <p:pic>
          <p:nvPicPr>
            <p:cNvPr id="5" name="Imagen 4" descr="color.wm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187" y="182756"/>
              <a:ext cx="1553166" cy="48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o 5"/>
            <p:cNvGrpSpPr/>
            <p:nvPr/>
          </p:nvGrpSpPr>
          <p:grpSpPr>
            <a:xfrm>
              <a:off x="1958287" y="590999"/>
              <a:ext cx="6851347" cy="576282"/>
              <a:chOff x="2070888" y="1423537"/>
              <a:chExt cx="6851347" cy="576282"/>
            </a:xfrm>
          </p:grpSpPr>
          <p:sp>
            <p:nvSpPr>
              <p:cNvPr id="7" name="CuadroTexto 6"/>
              <p:cNvSpPr txBox="1"/>
              <p:nvPr/>
            </p:nvSpPr>
            <p:spPr>
              <a:xfrm>
                <a:off x="2070888" y="1423537"/>
                <a:ext cx="6851347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500" b="1" cap="small" dirty="0" smtClean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Resultados Integrales CP 2017 (1ra y 2da Entrega)</a:t>
                </a:r>
                <a:endParaRPr lang="es-MX" sz="2500" b="1" cap="small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8" name="25 Conector recto"/>
              <p:cNvCxnSpPr/>
              <p:nvPr/>
            </p:nvCxnSpPr>
            <p:spPr>
              <a:xfrm flipH="1">
                <a:off x="2133453" y="1999818"/>
                <a:ext cx="6482532" cy="1"/>
              </a:xfrm>
              <a:prstGeom prst="line">
                <a:avLst/>
              </a:prstGeom>
              <a:noFill/>
              <a:ln w="76200" cap="flat" cmpd="sng" algn="ctr">
                <a:solidFill>
                  <a:srgbClr val="B9313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  <p:sp>
        <p:nvSpPr>
          <p:cNvPr id="10" name="CuadroTexto 9"/>
          <p:cNvSpPr txBox="1"/>
          <p:nvPr/>
        </p:nvSpPr>
        <p:spPr>
          <a:xfrm>
            <a:off x="6876256" y="3356992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PRINCIPALES CONCEPTOS OBSERVADOS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320730"/>
            <a:ext cx="5676300" cy="4484534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39552" y="5903694"/>
            <a:ext cx="69847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Fuente:</a:t>
            </a:r>
            <a:r>
              <a:rPr lang="es-MX" sz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Gasto Federalizado, Resultados de su fiscalización Cuenta Pública 2017, Segunda Entrega, ASF.</a:t>
            </a:r>
          </a:p>
        </p:txBody>
      </p:sp>
    </p:spTree>
    <p:extLst>
      <p:ext uri="{BB962C8B-B14F-4D97-AF65-F5344CB8AC3E}">
        <p14:creationId xmlns:p14="http://schemas.microsoft.com/office/powerpoint/2010/main" val="1421873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627124" y="188640"/>
            <a:ext cx="8167447" cy="984525"/>
            <a:chOff x="642187" y="182756"/>
            <a:chExt cx="8167447" cy="984525"/>
          </a:xfrm>
        </p:grpSpPr>
        <p:pic>
          <p:nvPicPr>
            <p:cNvPr id="5" name="Imagen 4" descr="color.wm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187" y="182756"/>
              <a:ext cx="1553166" cy="48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o 5"/>
            <p:cNvGrpSpPr/>
            <p:nvPr/>
          </p:nvGrpSpPr>
          <p:grpSpPr>
            <a:xfrm>
              <a:off x="1958287" y="590999"/>
              <a:ext cx="6851347" cy="576282"/>
              <a:chOff x="2070888" y="1423537"/>
              <a:chExt cx="6851347" cy="576282"/>
            </a:xfrm>
          </p:grpSpPr>
          <p:sp>
            <p:nvSpPr>
              <p:cNvPr id="7" name="CuadroTexto 6"/>
              <p:cNvSpPr txBox="1"/>
              <p:nvPr/>
            </p:nvSpPr>
            <p:spPr>
              <a:xfrm>
                <a:off x="2070888" y="1423537"/>
                <a:ext cx="6851347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700" b="1" cap="small" dirty="0" smtClean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Identificación de aspectos de mejora: FORTAFIN</a:t>
                </a:r>
                <a:endParaRPr lang="es-MX" sz="2700" b="1" cap="small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8" name="25 Conector recto"/>
              <p:cNvCxnSpPr/>
              <p:nvPr/>
            </p:nvCxnSpPr>
            <p:spPr>
              <a:xfrm flipH="1">
                <a:off x="2133453" y="1999818"/>
                <a:ext cx="6482532" cy="1"/>
              </a:xfrm>
              <a:prstGeom prst="line">
                <a:avLst/>
              </a:prstGeom>
              <a:noFill/>
              <a:ln w="76200" cap="flat" cmpd="sng" algn="ctr">
                <a:solidFill>
                  <a:srgbClr val="B9313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0568" y="1785060"/>
            <a:ext cx="9625809" cy="373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64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627124" y="188640"/>
            <a:ext cx="8167447" cy="984525"/>
            <a:chOff x="642187" y="182756"/>
            <a:chExt cx="8167447" cy="984525"/>
          </a:xfrm>
        </p:grpSpPr>
        <p:pic>
          <p:nvPicPr>
            <p:cNvPr id="5" name="Imagen 4" descr="color.wm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187" y="182756"/>
              <a:ext cx="1553166" cy="48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o 5"/>
            <p:cNvGrpSpPr/>
            <p:nvPr/>
          </p:nvGrpSpPr>
          <p:grpSpPr>
            <a:xfrm>
              <a:off x="1958287" y="590999"/>
              <a:ext cx="6851347" cy="576282"/>
              <a:chOff x="2070888" y="1423537"/>
              <a:chExt cx="6851347" cy="576282"/>
            </a:xfrm>
          </p:grpSpPr>
          <p:sp>
            <p:nvSpPr>
              <p:cNvPr id="7" name="CuadroTexto 6"/>
              <p:cNvSpPr txBox="1"/>
              <p:nvPr/>
            </p:nvSpPr>
            <p:spPr>
              <a:xfrm>
                <a:off x="2070888" y="1423537"/>
                <a:ext cx="6851347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700" b="1" cap="small" dirty="0" smtClean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Identificación de aspectos de mejora: FORTAFIN</a:t>
                </a:r>
                <a:endParaRPr lang="es-MX" sz="2700" b="1" cap="small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8" name="25 Conector recto"/>
              <p:cNvCxnSpPr/>
              <p:nvPr/>
            </p:nvCxnSpPr>
            <p:spPr>
              <a:xfrm flipH="1">
                <a:off x="2133453" y="1999818"/>
                <a:ext cx="6482532" cy="1"/>
              </a:xfrm>
              <a:prstGeom prst="line">
                <a:avLst/>
              </a:prstGeom>
              <a:noFill/>
              <a:ln w="76200" cap="flat" cmpd="sng" algn="ctr">
                <a:solidFill>
                  <a:srgbClr val="B9313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t="2416"/>
          <a:stretch/>
        </p:blipFill>
        <p:spPr>
          <a:xfrm>
            <a:off x="48681" y="1772816"/>
            <a:ext cx="9046639" cy="339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67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/>
          <p:cNvSpPr txBox="1"/>
          <p:nvPr/>
        </p:nvSpPr>
        <p:spPr>
          <a:xfrm>
            <a:off x="23674" y="1628800"/>
            <a:ext cx="8905012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22" b="1" cap="small" dirty="0">
                <a:solidFill>
                  <a:srgbClr val="002060"/>
                </a:solidFill>
                <a:latin typeface="Calibri" panose="020F0502020204030204"/>
              </a:rPr>
              <a:t>El 35.5 por ciento del Gasto Neto Total de la Federación correspondió al Gasto Federalizado, por lo que los recursos federales transferidos a las entidades, municipios y alcaldías, representó mas de una tercera parte del PEF.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2"/>
          <a:srcRect l="37700" t="41728" r="38744" b="24013"/>
          <a:stretch/>
        </p:blipFill>
        <p:spPr>
          <a:xfrm>
            <a:off x="3449094" y="2598877"/>
            <a:ext cx="2726776" cy="2229628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/>
          <a:srcRect l="25335" t="37098" r="54883" b="30031"/>
          <a:stretch/>
        </p:blipFill>
        <p:spPr>
          <a:xfrm>
            <a:off x="129734" y="2356417"/>
            <a:ext cx="2736790" cy="2556738"/>
          </a:xfrm>
          <a:prstGeom prst="rect">
            <a:avLst/>
          </a:prstGeom>
        </p:spPr>
      </p:pic>
      <p:grpSp>
        <p:nvGrpSpPr>
          <p:cNvPr id="27" name="Grupo 26"/>
          <p:cNvGrpSpPr/>
          <p:nvPr/>
        </p:nvGrpSpPr>
        <p:grpSpPr>
          <a:xfrm rot="1950598">
            <a:off x="1129878" y="2116129"/>
            <a:ext cx="2883859" cy="1876472"/>
            <a:chOff x="3000110" y="749630"/>
            <a:chExt cx="12000442" cy="7500276"/>
          </a:xfrm>
          <a:solidFill>
            <a:srgbClr val="FF0000"/>
          </a:solidFill>
        </p:grpSpPr>
        <p:sp>
          <p:nvSpPr>
            <p:cNvPr id="28" name="Forma 27"/>
            <p:cNvSpPr/>
            <p:nvPr/>
          </p:nvSpPr>
          <p:spPr>
            <a:xfrm>
              <a:off x="3000110" y="749630"/>
              <a:ext cx="12000442" cy="7500276"/>
            </a:xfrm>
            <a:prstGeom prst="swooshArrow">
              <a:avLst>
                <a:gd name="adj1" fmla="val 25000"/>
                <a:gd name="adj2" fmla="val 25000"/>
              </a:avLst>
            </a:prstGeom>
            <a:gradFill flip="none" rotWithShape="1">
              <a:gsLst>
                <a:gs pos="0">
                  <a:srgbClr val="5B9BD5">
                    <a:lumMod val="75000"/>
                    <a:shade val="30000"/>
                    <a:satMod val="115000"/>
                  </a:srgbClr>
                </a:gs>
                <a:gs pos="50000">
                  <a:srgbClr val="5B9BD5">
                    <a:lumMod val="75000"/>
                    <a:shade val="67500"/>
                    <a:satMod val="115000"/>
                  </a:srgbClr>
                </a:gs>
                <a:gs pos="100000">
                  <a:srgbClr val="5B9BD5">
                    <a:lumMod val="75000"/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</p:sp>
        <p:sp>
          <p:nvSpPr>
            <p:cNvPr id="29" name="Elipse 28"/>
            <p:cNvSpPr/>
            <p:nvPr/>
          </p:nvSpPr>
          <p:spPr>
            <a:xfrm>
              <a:off x="4524166" y="5926321"/>
              <a:ext cx="312011" cy="312011"/>
            </a:xfrm>
            <a:prstGeom prst="ellipse">
              <a:avLst/>
            </a:prstGeom>
            <a:solidFill>
              <a:srgbClr val="FFC000">
                <a:lumMod val="75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30" name="Elipse 29"/>
            <p:cNvSpPr/>
            <p:nvPr/>
          </p:nvSpPr>
          <p:spPr>
            <a:xfrm>
              <a:off x="7278267" y="3887745"/>
              <a:ext cx="564020" cy="564020"/>
            </a:xfrm>
            <a:prstGeom prst="ellipse">
              <a:avLst/>
            </a:prstGeom>
            <a:solidFill>
              <a:srgbClr val="FFC000">
                <a:lumMod val="75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31" name="Elipse 30"/>
            <p:cNvSpPr/>
            <p:nvPr/>
          </p:nvSpPr>
          <p:spPr>
            <a:xfrm>
              <a:off x="10590389" y="2647200"/>
              <a:ext cx="780028" cy="780028"/>
            </a:xfrm>
            <a:prstGeom prst="ellipse">
              <a:avLst/>
            </a:prstGeom>
            <a:solidFill>
              <a:srgbClr val="FFC000">
                <a:lumMod val="75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</p:grpSp>
      <p:sp>
        <p:nvSpPr>
          <p:cNvPr id="32" name="CuadroTexto 31"/>
          <p:cNvSpPr txBox="1"/>
          <p:nvPr/>
        </p:nvSpPr>
        <p:spPr>
          <a:xfrm>
            <a:off x="7100800" y="4612772"/>
            <a:ext cx="1935409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19" b="1" cap="small" dirty="0">
                <a:solidFill>
                  <a:srgbClr val="002060"/>
                </a:solidFill>
                <a:latin typeface="Calibri" panose="020F0502020204030204"/>
              </a:rPr>
              <a:t>*Cifras en millones de pesos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6447063" y="3940151"/>
            <a:ext cx="1621442" cy="748859"/>
          </a:xfrm>
          <a:prstGeom prst="rect">
            <a:avLst/>
          </a:prstGeom>
          <a:noFill/>
          <a:ln w="57150">
            <a:solidFill>
              <a:srgbClr val="00B0F0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s-MX" sz="1422" b="1" cap="small" dirty="0">
                <a:solidFill>
                  <a:srgbClr val="002060"/>
                </a:solidFill>
                <a:latin typeface="Calibri" panose="020F0502020204030204"/>
              </a:rPr>
              <a:t>El 58.6 por ciento al </a:t>
            </a:r>
            <a:r>
              <a:rPr lang="es-MX" sz="1422" b="1" cap="small" dirty="0">
                <a:solidFill>
                  <a:srgbClr val="00B0F0"/>
                </a:solidFill>
                <a:latin typeface="Calibri" panose="020F0502020204030204"/>
              </a:rPr>
              <a:t>Gasto Programable</a:t>
            </a:r>
          </a:p>
        </p:txBody>
      </p:sp>
      <p:cxnSp>
        <p:nvCxnSpPr>
          <p:cNvPr id="34" name="Conector recto 33"/>
          <p:cNvCxnSpPr/>
          <p:nvPr/>
        </p:nvCxnSpPr>
        <p:spPr>
          <a:xfrm>
            <a:off x="5827614" y="3329422"/>
            <a:ext cx="1449523" cy="0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35" name="Conector recto 34"/>
          <p:cNvCxnSpPr/>
          <p:nvPr/>
        </p:nvCxnSpPr>
        <p:spPr>
          <a:xfrm flipV="1">
            <a:off x="7277137" y="3329422"/>
            <a:ext cx="1" cy="610729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36" name="CuadroTexto 35"/>
          <p:cNvSpPr txBox="1"/>
          <p:nvPr/>
        </p:nvSpPr>
        <p:spPr>
          <a:xfrm>
            <a:off x="2376368" y="4452789"/>
            <a:ext cx="1903504" cy="748859"/>
          </a:xfrm>
          <a:prstGeom prst="rect">
            <a:avLst/>
          </a:prstGeom>
          <a:noFill/>
          <a:ln w="57150">
            <a:solidFill>
              <a:srgbClr val="FFC000">
                <a:lumMod val="75000"/>
              </a:srgbClr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defTabSz="464515">
              <a:defRPr/>
            </a:pPr>
            <a:r>
              <a:rPr lang="es-MX" sz="1422" b="1" kern="0" cap="small" dirty="0">
                <a:solidFill>
                  <a:srgbClr val="002060"/>
                </a:solidFill>
                <a:latin typeface="Calibri" panose="020F0502020204030204"/>
              </a:rPr>
              <a:t>El 41.4 por ciento a las </a:t>
            </a:r>
            <a:r>
              <a:rPr lang="es-MX" sz="1422" b="1" kern="0" cap="small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</a:rPr>
              <a:t>participaciones federales</a:t>
            </a:r>
          </a:p>
        </p:txBody>
      </p:sp>
      <p:cxnSp>
        <p:nvCxnSpPr>
          <p:cNvPr id="37" name="Conector recto 36"/>
          <p:cNvCxnSpPr/>
          <p:nvPr/>
        </p:nvCxnSpPr>
        <p:spPr>
          <a:xfrm>
            <a:off x="3345238" y="3329422"/>
            <a:ext cx="797538" cy="0"/>
          </a:xfrm>
          <a:prstGeom prst="line">
            <a:avLst/>
          </a:prstGeom>
          <a:noFill/>
          <a:ln w="571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38" name="Conector recto 37"/>
          <p:cNvCxnSpPr>
            <a:endCxn id="36" idx="0"/>
          </p:cNvCxnSpPr>
          <p:nvPr/>
        </p:nvCxnSpPr>
        <p:spPr>
          <a:xfrm flipH="1">
            <a:off x="3328120" y="3329422"/>
            <a:ext cx="17118" cy="1123367"/>
          </a:xfrm>
          <a:prstGeom prst="line">
            <a:avLst/>
          </a:prstGeom>
          <a:noFill/>
          <a:ln w="571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39" name="CuadroTexto 38"/>
          <p:cNvSpPr txBox="1"/>
          <p:nvPr/>
        </p:nvSpPr>
        <p:spPr>
          <a:xfrm>
            <a:off x="5827614" y="3099368"/>
            <a:ext cx="2664347" cy="24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16" b="1" i="1" dirty="0">
                <a:solidFill>
                  <a:prstClr val="black"/>
                </a:solidFill>
                <a:latin typeface="Calibri" panose="020F0502020204030204"/>
              </a:rPr>
              <a:t>Destinado a un fin específico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3017240" y="3126173"/>
            <a:ext cx="1225877" cy="40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16" b="1" i="1" dirty="0">
                <a:solidFill>
                  <a:prstClr val="black"/>
                </a:solidFill>
                <a:latin typeface="Calibri" panose="020F0502020204030204"/>
              </a:rPr>
              <a:t>Libre administración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4501751" y="4872597"/>
            <a:ext cx="4369723" cy="40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16" b="1" cap="small" dirty="0">
                <a:solidFill>
                  <a:schemeClr val="bg1"/>
                </a:solidFill>
                <a:latin typeface="Calibri" panose="020F0502020204030204"/>
              </a:rPr>
              <a:t>FUENTE: Gasto Federalizado, Resultados de su Fiscalización Cuenta Pública 2017, Segunda Entrega, Documento de Word, ASF.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642187" y="182756"/>
            <a:ext cx="8167447" cy="1063487"/>
            <a:chOff x="642187" y="182756"/>
            <a:chExt cx="8167447" cy="1063487"/>
          </a:xfrm>
        </p:grpSpPr>
        <p:pic>
          <p:nvPicPr>
            <p:cNvPr id="43" name="Imagen 42" descr="color.wmf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2187" y="182756"/>
              <a:ext cx="1553166" cy="48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4" name="Grupo 43"/>
            <p:cNvGrpSpPr/>
            <p:nvPr/>
          </p:nvGrpSpPr>
          <p:grpSpPr>
            <a:xfrm>
              <a:off x="1958287" y="590999"/>
              <a:ext cx="6851347" cy="655244"/>
              <a:chOff x="2070888" y="1423537"/>
              <a:chExt cx="6851347" cy="655244"/>
            </a:xfrm>
          </p:grpSpPr>
          <p:sp>
            <p:nvSpPr>
              <p:cNvPr id="45" name="CuadroTexto 44"/>
              <p:cNvSpPr txBox="1"/>
              <p:nvPr/>
            </p:nvSpPr>
            <p:spPr>
              <a:xfrm>
                <a:off x="2070888" y="1423537"/>
                <a:ext cx="6851347" cy="655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3658" b="1" cap="small" dirty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Importancia del Gasto Federalizado</a:t>
                </a:r>
              </a:p>
            </p:txBody>
          </p:sp>
          <p:cxnSp>
            <p:nvCxnSpPr>
              <p:cNvPr id="46" name="25 Conector recto"/>
              <p:cNvCxnSpPr/>
              <p:nvPr/>
            </p:nvCxnSpPr>
            <p:spPr>
              <a:xfrm flipH="1">
                <a:off x="2133453" y="1999818"/>
                <a:ext cx="6482532" cy="1"/>
              </a:xfrm>
              <a:prstGeom prst="line">
                <a:avLst/>
              </a:prstGeom>
              <a:noFill/>
              <a:ln w="76200" cap="flat" cmpd="sng" algn="ctr">
                <a:solidFill>
                  <a:srgbClr val="B9313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</p:spTree>
    <p:extLst>
      <p:ext uri="{BB962C8B-B14F-4D97-AF65-F5344CB8AC3E}">
        <p14:creationId xmlns:p14="http://schemas.microsoft.com/office/powerpoint/2010/main" val="7471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627124" y="188640"/>
            <a:ext cx="8167447" cy="984525"/>
            <a:chOff x="642187" y="182756"/>
            <a:chExt cx="8167447" cy="984525"/>
          </a:xfrm>
        </p:grpSpPr>
        <p:pic>
          <p:nvPicPr>
            <p:cNvPr id="5" name="Imagen 4" descr="color.wm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187" y="182756"/>
              <a:ext cx="1553166" cy="48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o 5"/>
            <p:cNvGrpSpPr/>
            <p:nvPr/>
          </p:nvGrpSpPr>
          <p:grpSpPr>
            <a:xfrm>
              <a:off x="1958287" y="590999"/>
              <a:ext cx="6851347" cy="576282"/>
              <a:chOff x="2070888" y="1423537"/>
              <a:chExt cx="6851347" cy="576282"/>
            </a:xfrm>
          </p:grpSpPr>
          <p:sp>
            <p:nvSpPr>
              <p:cNvPr id="7" name="CuadroTexto 6"/>
              <p:cNvSpPr txBox="1"/>
              <p:nvPr/>
            </p:nvSpPr>
            <p:spPr>
              <a:xfrm>
                <a:off x="2070888" y="1423537"/>
                <a:ext cx="6851347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700" b="1" cap="small" dirty="0" smtClean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Identificación de aspectos de mejora: FORTAFIN</a:t>
                </a:r>
                <a:endParaRPr lang="es-MX" sz="2700" b="1" cap="small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8" name="25 Conector recto"/>
              <p:cNvCxnSpPr/>
              <p:nvPr/>
            </p:nvCxnSpPr>
            <p:spPr>
              <a:xfrm flipH="1">
                <a:off x="2133453" y="1999818"/>
                <a:ext cx="6482532" cy="1"/>
              </a:xfrm>
              <a:prstGeom prst="line">
                <a:avLst/>
              </a:prstGeom>
              <a:noFill/>
              <a:ln w="76200" cap="flat" cmpd="sng" algn="ctr">
                <a:solidFill>
                  <a:srgbClr val="B9313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t="4484"/>
          <a:stretch/>
        </p:blipFill>
        <p:spPr>
          <a:xfrm>
            <a:off x="47004" y="1844824"/>
            <a:ext cx="9049992" cy="332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40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627124" y="188640"/>
            <a:ext cx="8167447" cy="984525"/>
            <a:chOff x="642187" y="182756"/>
            <a:chExt cx="8167447" cy="984525"/>
          </a:xfrm>
        </p:grpSpPr>
        <p:pic>
          <p:nvPicPr>
            <p:cNvPr id="5" name="Imagen 4" descr="color.wm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187" y="182756"/>
              <a:ext cx="1553166" cy="48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o 5"/>
            <p:cNvGrpSpPr/>
            <p:nvPr/>
          </p:nvGrpSpPr>
          <p:grpSpPr>
            <a:xfrm>
              <a:off x="1958287" y="590999"/>
              <a:ext cx="6851347" cy="576282"/>
              <a:chOff x="2070888" y="1423537"/>
              <a:chExt cx="6851347" cy="576282"/>
            </a:xfrm>
          </p:grpSpPr>
          <p:sp>
            <p:nvSpPr>
              <p:cNvPr id="7" name="CuadroTexto 6"/>
              <p:cNvSpPr txBox="1"/>
              <p:nvPr/>
            </p:nvSpPr>
            <p:spPr>
              <a:xfrm>
                <a:off x="2070888" y="1423537"/>
                <a:ext cx="6851347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700" b="1" cap="small" dirty="0" smtClean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Identificación de aspectos de mejora: FORTAFIN</a:t>
                </a:r>
                <a:endParaRPr lang="es-MX" sz="2700" b="1" cap="small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8" name="25 Conector recto"/>
              <p:cNvCxnSpPr/>
              <p:nvPr/>
            </p:nvCxnSpPr>
            <p:spPr>
              <a:xfrm flipH="1">
                <a:off x="2133453" y="1999818"/>
                <a:ext cx="6482532" cy="1"/>
              </a:xfrm>
              <a:prstGeom prst="line">
                <a:avLst/>
              </a:prstGeom>
              <a:noFill/>
              <a:ln w="76200" cap="flat" cmpd="sng" algn="ctr">
                <a:solidFill>
                  <a:srgbClr val="B9313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t="4484"/>
          <a:stretch/>
        </p:blipFill>
        <p:spPr>
          <a:xfrm>
            <a:off x="70476" y="1844824"/>
            <a:ext cx="9003048" cy="332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07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627124" y="188640"/>
            <a:ext cx="8167447" cy="984525"/>
            <a:chOff x="642187" y="182756"/>
            <a:chExt cx="8167447" cy="984525"/>
          </a:xfrm>
        </p:grpSpPr>
        <p:pic>
          <p:nvPicPr>
            <p:cNvPr id="5" name="Imagen 4" descr="color.wm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187" y="182756"/>
              <a:ext cx="1553166" cy="48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o 5"/>
            <p:cNvGrpSpPr/>
            <p:nvPr/>
          </p:nvGrpSpPr>
          <p:grpSpPr>
            <a:xfrm>
              <a:off x="1958287" y="590999"/>
              <a:ext cx="6851347" cy="576282"/>
              <a:chOff x="2070888" y="1423537"/>
              <a:chExt cx="6851347" cy="576282"/>
            </a:xfrm>
          </p:grpSpPr>
          <p:sp>
            <p:nvSpPr>
              <p:cNvPr id="7" name="CuadroTexto 6"/>
              <p:cNvSpPr txBox="1"/>
              <p:nvPr/>
            </p:nvSpPr>
            <p:spPr>
              <a:xfrm>
                <a:off x="2070888" y="1423537"/>
                <a:ext cx="6851347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700" b="1" cap="small" dirty="0" smtClean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Identificación de aspectos de mejora: FORTAFIN</a:t>
                </a:r>
                <a:endParaRPr lang="es-MX" sz="2700" b="1" cap="small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8" name="25 Conector recto"/>
              <p:cNvCxnSpPr/>
              <p:nvPr/>
            </p:nvCxnSpPr>
            <p:spPr>
              <a:xfrm flipH="1">
                <a:off x="2133453" y="1999818"/>
                <a:ext cx="6482532" cy="1"/>
              </a:xfrm>
              <a:prstGeom prst="line">
                <a:avLst/>
              </a:prstGeom>
              <a:noFill/>
              <a:ln w="76200" cap="flat" cmpd="sng" algn="ctr">
                <a:solidFill>
                  <a:srgbClr val="B9313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t="4056"/>
          <a:stretch/>
        </p:blipFill>
        <p:spPr>
          <a:xfrm>
            <a:off x="5091" y="2204864"/>
            <a:ext cx="9133819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78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627124" y="188640"/>
            <a:ext cx="8167447" cy="984525"/>
            <a:chOff x="642187" y="182756"/>
            <a:chExt cx="8167447" cy="984525"/>
          </a:xfrm>
        </p:grpSpPr>
        <p:pic>
          <p:nvPicPr>
            <p:cNvPr id="5" name="Imagen 4" descr="color.wm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187" y="182756"/>
              <a:ext cx="1553166" cy="48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o 5"/>
            <p:cNvGrpSpPr/>
            <p:nvPr/>
          </p:nvGrpSpPr>
          <p:grpSpPr>
            <a:xfrm>
              <a:off x="1958287" y="590999"/>
              <a:ext cx="6851347" cy="576282"/>
              <a:chOff x="2070888" y="1423537"/>
              <a:chExt cx="6851347" cy="576282"/>
            </a:xfrm>
          </p:grpSpPr>
          <p:sp>
            <p:nvSpPr>
              <p:cNvPr id="7" name="CuadroTexto 6"/>
              <p:cNvSpPr txBox="1"/>
              <p:nvPr/>
            </p:nvSpPr>
            <p:spPr>
              <a:xfrm>
                <a:off x="2070888" y="1423537"/>
                <a:ext cx="6851347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700" b="1" cap="small" dirty="0" smtClean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Identificación de aspectos de mejora: FORTAFIN</a:t>
                </a:r>
                <a:endParaRPr lang="es-MX" sz="2700" b="1" cap="small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8" name="25 Conector recto"/>
              <p:cNvCxnSpPr/>
              <p:nvPr/>
            </p:nvCxnSpPr>
            <p:spPr>
              <a:xfrm flipH="1">
                <a:off x="2133453" y="1999818"/>
                <a:ext cx="6482532" cy="1"/>
              </a:xfrm>
              <a:prstGeom prst="line">
                <a:avLst/>
              </a:prstGeom>
              <a:noFill/>
              <a:ln w="76200" cap="flat" cmpd="sng" algn="ctr">
                <a:solidFill>
                  <a:srgbClr val="B9313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t="3211"/>
          <a:stretch/>
        </p:blipFill>
        <p:spPr>
          <a:xfrm>
            <a:off x="124217" y="1844824"/>
            <a:ext cx="8895567" cy="308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17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627124" y="188640"/>
            <a:ext cx="8167447" cy="984525"/>
            <a:chOff x="642187" y="182756"/>
            <a:chExt cx="8167447" cy="984525"/>
          </a:xfrm>
        </p:grpSpPr>
        <p:pic>
          <p:nvPicPr>
            <p:cNvPr id="5" name="Imagen 4" descr="color.wm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187" y="182756"/>
              <a:ext cx="1553166" cy="48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o 5"/>
            <p:cNvGrpSpPr/>
            <p:nvPr/>
          </p:nvGrpSpPr>
          <p:grpSpPr>
            <a:xfrm>
              <a:off x="1958287" y="590999"/>
              <a:ext cx="6851347" cy="576282"/>
              <a:chOff x="2070888" y="1423537"/>
              <a:chExt cx="6851347" cy="576282"/>
            </a:xfrm>
          </p:grpSpPr>
          <p:sp>
            <p:nvSpPr>
              <p:cNvPr id="7" name="CuadroTexto 6"/>
              <p:cNvSpPr txBox="1"/>
              <p:nvPr/>
            </p:nvSpPr>
            <p:spPr>
              <a:xfrm>
                <a:off x="2070888" y="1423537"/>
                <a:ext cx="6851347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700" b="1" cap="small" dirty="0" smtClean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Identificación de aspectos de mejora: Reintegros</a:t>
                </a:r>
                <a:endParaRPr lang="es-MX" sz="2700" b="1" cap="small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8" name="25 Conector recto"/>
              <p:cNvCxnSpPr/>
              <p:nvPr/>
            </p:nvCxnSpPr>
            <p:spPr>
              <a:xfrm flipH="1">
                <a:off x="2133453" y="1999818"/>
                <a:ext cx="6482532" cy="1"/>
              </a:xfrm>
              <a:prstGeom prst="line">
                <a:avLst/>
              </a:prstGeom>
              <a:noFill/>
              <a:ln w="76200" cap="flat" cmpd="sng" algn="ctr">
                <a:solidFill>
                  <a:srgbClr val="B9313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70750" y="1586696"/>
            <a:ext cx="8643937" cy="15542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 smtClean="0"/>
              <a:t>La entrada en vigor de la Ley de Disciplina Financiera de las Entidades Federativas y los Municipios, implicó que los recursos federales con objetivos específicos (Ramo 33, Convenios, Subsidios y Transferencias), fueran sujetos a ser reintegrados en caso de la falta de su aplicación: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173867483"/>
              </p:ext>
            </p:extLst>
          </p:nvPr>
        </p:nvGraphicFramePr>
        <p:xfrm>
          <a:off x="3619304" y="2848941"/>
          <a:ext cx="4553095" cy="2007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329372353"/>
              </p:ext>
            </p:extLst>
          </p:nvPr>
        </p:nvGraphicFramePr>
        <p:xfrm>
          <a:off x="3651361" y="4345318"/>
          <a:ext cx="4521037" cy="2007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524876388"/>
              </p:ext>
            </p:extLst>
          </p:nvPr>
        </p:nvGraphicFramePr>
        <p:xfrm>
          <a:off x="323528" y="3820026"/>
          <a:ext cx="2431681" cy="1558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" name="Abrir llave 1"/>
          <p:cNvSpPr/>
          <p:nvPr/>
        </p:nvSpPr>
        <p:spPr>
          <a:xfrm>
            <a:off x="3043241" y="3248983"/>
            <a:ext cx="288032" cy="270029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3373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627124" y="188640"/>
            <a:ext cx="8167447" cy="984525"/>
            <a:chOff x="642187" y="182756"/>
            <a:chExt cx="8167447" cy="984525"/>
          </a:xfrm>
        </p:grpSpPr>
        <p:pic>
          <p:nvPicPr>
            <p:cNvPr id="5" name="Imagen 4" descr="color.wm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187" y="182756"/>
              <a:ext cx="1553166" cy="48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o 5"/>
            <p:cNvGrpSpPr/>
            <p:nvPr/>
          </p:nvGrpSpPr>
          <p:grpSpPr>
            <a:xfrm>
              <a:off x="1958287" y="590999"/>
              <a:ext cx="6851347" cy="576282"/>
              <a:chOff x="2070888" y="1423537"/>
              <a:chExt cx="6851347" cy="576282"/>
            </a:xfrm>
          </p:grpSpPr>
          <p:sp>
            <p:nvSpPr>
              <p:cNvPr id="7" name="CuadroTexto 6"/>
              <p:cNvSpPr txBox="1"/>
              <p:nvPr/>
            </p:nvSpPr>
            <p:spPr>
              <a:xfrm>
                <a:off x="2070888" y="1423537"/>
                <a:ext cx="68513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800" b="1" cap="small" dirty="0" smtClean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Identificación de aspectos de mejora</a:t>
                </a:r>
                <a:endParaRPr lang="es-MX" sz="2800" b="1" cap="small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8" name="25 Conector recto"/>
              <p:cNvCxnSpPr/>
              <p:nvPr/>
            </p:nvCxnSpPr>
            <p:spPr>
              <a:xfrm flipH="1">
                <a:off x="2133453" y="1999818"/>
                <a:ext cx="6482532" cy="1"/>
              </a:xfrm>
              <a:prstGeom prst="line">
                <a:avLst/>
              </a:prstGeom>
              <a:noFill/>
              <a:ln w="76200" cap="flat" cmpd="sng" algn="ctr">
                <a:solidFill>
                  <a:srgbClr val="B9313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70750" y="1268760"/>
            <a:ext cx="8643937" cy="21082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Reintegro de recursos del Gasto Federalizado: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 smtClean="0"/>
              <a:t>Se estima conveniente que los recursos generados por el reintegro de recursos no aplicados, pudiera ser reorientado a las Entidades Federativas y Municipios que han sido dinámicos en la aplicación del Gasto Federalizado (mecanismo de incentivo).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 smtClean="0"/>
              <a:t>Actualmente la LIF 2018 (Décimo Transitorio), contiene un mecanismo que podría ser </a:t>
            </a:r>
            <a:r>
              <a:rPr lang="es-MX" sz="1600" dirty="0" err="1" smtClean="0"/>
              <a:t>perfecccionado</a:t>
            </a:r>
            <a:r>
              <a:rPr lang="es-MX" sz="1600" dirty="0" smtClean="0"/>
              <a:t>: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28030" t="9226" r="29446" b="79285"/>
          <a:stretch/>
        </p:blipFill>
        <p:spPr>
          <a:xfrm>
            <a:off x="1691680" y="3262675"/>
            <a:ext cx="5832592" cy="88640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l="28030" t="61025" r="29446" b="12375"/>
          <a:stretch/>
        </p:blipFill>
        <p:spPr>
          <a:xfrm>
            <a:off x="1763744" y="4152132"/>
            <a:ext cx="5832592" cy="2052257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>
            <a:off x="4085634" y="4860107"/>
            <a:ext cx="343863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1922868" y="4986017"/>
            <a:ext cx="5616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1907704" y="5274465"/>
            <a:ext cx="518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1908328" y="5138417"/>
            <a:ext cx="5616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424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3848" y="332656"/>
            <a:ext cx="2360935" cy="504056"/>
          </a:xfrm>
        </p:spPr>
        <p:txBody>
          <a:bodyPr/>
          <a:lstStyle/>
          <a:p>
            <a:r>
              <a:rPr lang="es-MX" sz="2400" dirty="0" smtClean="0"/>
              <a:t>CONTENIDO</a:t>
            </a:r>
            <a:endParaRPr lang="es-MX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099642"/>
            <a:ext cx="8363272" cy="4777630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2000" b="1" dirty="0" smtClean="0">
                <a:solidFill>
                  <a:schemeClr val="tx1"/>
                </a:solidFill>
              </a:rPr>
              <a:t>Objetivo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MX" sz="2000" b="1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1800" b="1" dirty="0">
                <a:solidFill>
                  <a:schemeClr val="tx1"/>
                </a:solidFill>
              </a:rPr>
              <a:t>I.- Importancia del Gasto Federalizado.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MX" sz="1000" b="1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1800" b="1" dirty="0" smtClean="0">
                <a:solidFill>
                  <a:schemeClr val="tx1"/>
                </a:solidFill>
              </a:rPr>
              <a:t>II.- Bajo potencial y falta de robustez en los ingresos propios.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MX" sz="1000" b="1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1800" b="1" dirty="0" smtClean="0">
                <a:solidFill>
                  <a:schemeClr val="tx1"/>
                </a:solidFill>
              </a:rPr>
              <a:t>III.-Elevada dependencia financiera de entidades federativas y municipios.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MX" sz="1000" b="1" dirty="0" smtClean="0">
              <a:solidFill>
                <a:srgbClr val="0070C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1800" b="1" dirty="0">
                <a:solidFill>
                  <a:schemeClr val="tx1"/>
                </a:solidFill>
              </a:rPr>
              <a:t>IV.- Gasto Federalizado: Consideraciones en la labor Legislativa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MX" sz="1000" b="1" dirty="0">
              <a:solidFill>
                <a:srgbClr val="0070C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2400" b="1" dirty="0" smtClean="0">
                <a:solidFill>
                  <a:srgbClr val="0070C0"/>
                </a:solidFill>
              </a:rPr>
              <a:t>V.- </a:t>
            </a:r>
            <a:r>
              <a:rPr lang="es-MX" sz="2400" b="1" dirty="0">
                <a:solidFill>
                  <a:srgbClr val="0070C0"/>
                </a:solidFill>
              </a:rPr>
              <a:t>Nuevas facultades de fiscalización y fortaleza presupuestal de los órganos de fiscalización.</a:t>
            </a:r>
          </a:p>
        </p:txBody>
      </p:sp>
      <p:pic>
        <p:nvPicPr>
          <p:cNvPr id="4" name="Imagen 3" descr="color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187" y="182756"/>
            <a:ext cx="1553166" cy="48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435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70750" y="1467356"/>
            <a:ext cx="8643937" cy="49859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/>
              <a:t>El </a:t>
            </a:r>
            <a:r>
              <a:rPr lang="es-ES" sz="1600" dirty="0"/>
              <a:t>27 de mayo de 2015 se publicó en el Diario Oficial de la Federación el Decreto por el que se reforman, adicionan y derogan diversas disposiciones de la Constitución Política de los Estados Unidos Mexicanos, en materia de combate a la corrupción, dentro de las cuales destaca la realizada a la fracción I, párrafo segundo del artículo 79, conforme a la cual </a:t>
            </a:r>
            <a:r>
              <a:rPr lang="es-ES" sz="1600" b="1" dirty="0"/>
              <a:t>se establece como facultad de la Auditoría Superior de la Federación, la de fiscalizar las participaciones federales</a:t>
            </a:r>
            <a:r>
              <a:rPr lang="es-ES" sz="1600" b="1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Ley de Fiscalización y Rendición de Cuentas de la Federación  </a:t>
            </a:r>
            <a:endParaRPr lang="es-MX" sz="1600" dirty="0" smtClean="0"/>
          </a:p>
          <a:p>
            <a:pPr algn="just"/>
            <a:endParaRPr lang="es-MX" sz="8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300" dirty="0"/>
              <a:t>Artículo 50.- La Auditoría Superior de la Federación fiscalizará las participaciones federales conforme a la facultad establecida en el artículo 79, fracción I, párrafo segundo, de la Constitución Política de los Estados Unidos Mexicanos.</a:t>
            </a:r>
          </a:p>
          <a:p>
            <a:pPr algn="just"/>
            <a:r>
              <a:rPr lang="es-MX" sz="1300" dirty="0"/>
              <a:t> </a:t>
            </a:r>
            <a:r>
              <a:rPr lang="es-MX" sz="1300" dirty="0" smtClean="0"/>
              <a:t>     La </a:t>
            </a:r>
            <a:r>
              <a:rPr lang="es-MX" sz="1300" dirty="0"/>
              <a:t>Auditoría Superior de la Federación </a:t>
            </a:r>
            <a:r>
              <a:rPr lang="es-MX" sz="1300" b="1" dirty="0"/>
              <a:t>fiscalizará de manera directa</a:t>
            </a:r>
            <a:r>
              <a:rPr lang="es-MX" sz="1300" dirty="0"/>
              <a:t> las participaciones federales.</a:t>
            </a:r>
          </a:p>
          <a:p>
            <a:pPr algn="just"/>
            <a:r>
              <a:rPr lang="es-MX" sz="1300" dirty="0" smtClean="0"/>
              <a:t>      En </a:t>
            </a:r>
            <a:r>
              <a:rPr lang="es-MX" sz="1300" dirty="0"/>
              <a:t>la fiscalización superior de las participaciones federales se revisarán los </a:t>
            </a:r>
            <a:r>
              <a:rPr lang="es-MX" sz="1300" b="1" dirty="0"/>
              <a:t>procesos realizados</a:t>
            </a:r>
            <a:r>
              <a:rPr lang="es-MX" sz="1300" dirty="0"/>
              <a:t> </a:t>
            </a:r>
            <a:r>
              <a:rPr lang="es-MX" sz="1300" dirty="0" smtClean="0"/>
              <a:t>por el </a:t>
            </a:r>
            <a:r>
              <a:rPr lang="es-MX" sz="1300" dirty="0"/>
              <a:t>Gobierno Federal, las entidades federativas, los municipios y las alcaldías de la Ciudad de México, e </a:t>
            </a:r>
            <a:r>
              <a:rPr lang="es-MX" sz="1300" dirty="0" smtClean="0"/>
              <a:t>   incluirá</a:t>
            </a:r>
            <a:r>
              <a:rPr lang="es-MX" sz="1300" dirty="0"/>
              <a:t>:</a:t>
            </a:r>
          </a:p>
          <a:p>
            <a:pPr algn="just"/>
            <a:r>
              <a:rPr lang="es-MX" sz="1300" dirty="0" smtClean="0"/>
              <a:t>      I</a:t>
            </a:r>
            <a:r>
              <a:rPr lang="es-MX" sz="1300" dirty="0"/>
              <a:t>. La </a:t>
            </a:r>
            <a:r>
              <a:rPr lang="es-MX" sz="1300" b="1" dirty="0"/>
              <a:t>aplicación de las fórmulas de distribución</a:t>
            </a:r>
            <a:r>
              <a:rPr lang="es-MX" sz="1300" dirty="0"/>
              <a:t> de las participaciones federales;</a:t>
            </a:r>
          </a:p>
          <a:p>
            <a:pPr algn="just"/>
            <a:r>
              <a:rPr lang="es-MX" sz="1300" dirty="0" smtClean="0"/>
              <a:t>     II</a:t>
            </a:r>
            <a:r>
              <a:rPr lang="es-MX" sz="1300" dirty="0"/>
              <a:t>. La </a:t>
            </a:r>
            <a:r>
              <a:rPr lang="es-MX" sz="1300" b="1" dirty="0"/>
              <a:t>oportunidad en la ministración</a:t>
            </a:r>
            <a:r>
              <a:rPr lang="es-MX" sz="1300" dirty="0"/>
              <a:t> de los recursos;</a:t>
            </a:r>
          </a:p>
          <a:p>
            <a:pPr algn="just"/>
            <a:r>
              <a:rPr lang="es-MX" sz="1300" dirty="0" smtClean="0"/>
              <a:t>    III</a:t>
            </a:r>
            <a:r>
              <a:rPr lang="es-MX" sz="1300" dirty="0"/>
              <a:t>. El </a:t>
            </a:r>
            <a:r>
              <a:rPr lang="es-MX" sz="1300" b="1" dirty="0"/>
              <a:t>ejercicio</a:t>
            </a:r>
            <a:r>
              <a:rPr lang="es-MX" sz="1300" dirty="0"/>
              <a:t> de los recursos conforme a las disposiciones locales aplicables, y el </a:t>
            </a:r>
            <a:r>
              <a:rPr lang="es-MX" sz="1300" b="1" dirty="0"/>
              <a:t>financiamiento</a:t>
            </a:r>
            <a:r>
              <a:rPr lang="es-MX" sz="1300" dirty="0"/>
              <a:t> y </a:t>
            </a:r>
            <a:r>
              <a:rPr lang="es-MX" sz="1300" dirty="0" smtClean="0"/>
              <a:t>   otras </a:t>
            </a:r>
            <a:r>
              <a:rPr lang="es-MX" sz="1300" dirty="0"/>
              <a:t>obligaciones e instrumentos financieros </a:t>
            </a:r>
            <a:r>
              <a:rPr lang="es-MX" sz="1300" b="1" dirty="0"/>
              <a:t>garantizados con participaciones</a:t>
            </a:r>
            <a:r>
              <a:rPr lang="es-MX" sz="1300" dirty="0"/>
              <a:t> federales, y</a:t>
            </a:r>
          </a:p>
          <a:p>
            <a:pPr algn="just"/>
            <a:r>
              <a:rPr lang="es-MX" sz="1300" dirty="0" smtClean="0"/>
              <a:t>   IV</a:t>
            </a:r>
            <a:r>
              <a:rPr lang="es-MX" sz="1300" dirty="0"/>
              <a:t>. En su caso, el </a:t>
            </a:r>
            <a:r>
              <a:rPr lang="es-MX" sz="1300" b="1" dirty="0"/>
              <a:t>cumplimiento de los objetivos</a:t>
            </a:r>
            <a:r>
              <a:rPr lang="es-MX" sz="1300" dirty="0"/>
              <a:t> de los programas financiados con estos recursos, conforme a lo previsto en los presupuestos locales.</a:t>
            </a:r>
          </a:p>
          <a:p>
            <a:pPr algn="just"/>
            <a:r>
              <a:rPr lang="es-MX" sz="1300" dirty="0" smtClean="0"/>
              <a:t>    V</a:t>
            </a:r>
            <a:r>
              <a:rPr lang="es-MX" sz="1300" dirty="0"/>
              <a:t>. La </a:t>
            </a:r>
            <a:r>
              <a:rPr lang="es-MX" sz="1300" b="1" dirty="0"/>
              <a:t>deuda</a:t>
            </a:r>
            <a:r>
              <a:rPr lang="es-MX" sz="1300" dirty="0"/>
              <a:t> de las entidades federativas garantizada con participaciones federales.</a:t>
            </a:r>
          </a:p>
          <a:p>
            <a:endParaRPr lang="es-MX" sz="1300" dirty="0"/>
          </a:p>
        </p:txBody>
      </p:sp>
      <p:grpSp>
        <p:nvGrpSpPr>
          <p:cNvPr id="4" name="Grupo 3"/>
          <p:cNvGrpSpPr/>
          <p:nvPr/>
        </p:nvGrpSpPr>
        <p:grpSpPr>
          <a:xfrm>
            <a:off x="627124" y="188640"/>
            <a:ext cx="8167447" cy="1063487"/>
            <a:chOff x="642187" y="182756"/>
            <a:chExt cx="8167447" cy="1063487"/>
          </a:xfrm>
        </p:grpSpPr>
        <p:pic>
          <p:nvPicPr>
            <p:cNvPr id="5" name="Imagen 4" descr="color.wm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187" y="182756"/>
              <a:ext cx="1553166" cy="48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o 5"/>
            <p:cNvGrpSpPr/>
            <p:nvPr/>
          </p:nvGrpSpPr>
          <p:grpSpPr>
            <a:xfrm>
              <a:off x="1958287" y="590999"/>
              <a:ext cx="6851347" cy="655244"/>
              <a:chOff x="2070888" y="1423537"/>
              <a:chExt cx="6851347" cy="655244"/>
            </a:xfrm>
          </p:grpSpPr>
          <p:sp>
            <p:nvSpPr>
              <p:cNvPr id="7" name="CuadroTexto 6"/>
              <p:cNvSpPr txBox="1"/>
              <p:nvPr/>
            </p:nvSpPr>
            <p:spPr>
              <a:xfrm>
                <a:off x="2070888" y="1423537"/>
                <a:ext cx="6851347" cy="655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3658" b="1" cap="small" dirty="0" smtClean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Facultades </a:t>
                </a:r>
                <a:r>
                  <a:rPr lang="es-MX" sz="3658" b="1" cap="small" dirty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de </a:t>
                </a:r>
                <a:r>
                  <a:rPr lang="es-MX" sz="3658" b="1" cap="small" dirty="0" smtClean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Fiscalización </a:t>
                </a:r>
                <a:endParaRPr lang="es-MX" sz="3658" b="1" cap="small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8" name="25 Conector recto"/>
              <p:cNvCxnSpPr/>
              <p:nvPr/>
            </p:nvCxnSpPr>
            <p:spPr>
              <a:xfrm flipH="1">
                <a:off x="2133453" y="1999818"/>
                <a:ext cx="6482532" cy="1"/>
              </a:xfrm>
              <a:prstGeom prst="line">
                <a:avLst/>
              </a:prstGeom>
              <a:noFill/>
              <a:ln w="76200" cap="flat" cmpd="sng" algn="ctr">
                <a:solidFill>
                  <a:srgbClr val="B9313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</p:spTree>
    <p:extLst>
      <p:ext uri="{BB962C8B-B14F-4D97-AF65-F5344CB8AC3E}">
        <p14:creationId xmlns:p14="http://schemas.microsoft.com/office/powerpoint/2010/main" val="3767716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132" t="6958" r="9918" b="21354"/>
          <a:stretch/>
        </p:blipFill>
        <p:spPr>
          <a:xfrm>
            <a:off x="748302" y="2636912"/>
            <a:ext cx="7488832" cy="3384376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0749" y="1558533"/>
            <a:ext cx="864393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dirty="0" smtClean="0"/>
              <a:t>En el ejercicio 2016, la ASF auditó el 68% del Gasto Federalizado Programable y el 56% del No Programable.</a:t>
            </a:r>
            <a:endParaRPr lang="es-MX" dirty="0"/>
          </a:p>
        </p:txBody>
      </p:sp>
      <p:grpSp>
        <p:nvGrpSpPr>
          <p:cNvPr id="5" name="Grupo 4"/>
          <p:cNvGrpSpPr/>
          <p:nvPr/>
        </p:nvGrpSpPr>
        <p:grpSpPr>
          <a:xfrm>
            <a:off x="627124" y="188640"/>
            <a:ext cx="8167447" cy="1063487"/>
            <a:chOff x="642187" y="182756"/>
            <a:chExt cx="8167447" cy="1063487"/>
          </a:xfrm>
        </p:grpSpPr>
        <p:pic>
          <p:nvPicPr>
            <p:cNvPr id="6" name="Imagen 5" descr="color.wm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187" y="182756"/>
              <a:ext cx="1553166" cy="48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upo 7"/>
            <p:cNvGrpSpPr/>
            <p:nvPr/>
          </p:nvGrpSpPr>
          <p:grpSpPr>
            <a:xfrm>
              <a:off x="1958287" y="590999"/>
              <a:ext cx="6851347" cy="655244"/>
              <a:chOff x="2070888" y="1423537"/>
              <a:chExt cx="6851347" cy="655244"/>
            </a:xfrm>
          </p:grpSpPr>
          <p:sp>
            <p:nvSpPr>
              <p:cNvPr id="9" name="CuadroTexto 8"/>
              <p:cNvSpPr txBox="1"/>
              <p:nvPr/>
            </p:nvSpPr>
            <p:spPr>
              <a:xfrm>
                <a:off x="2070888" y="1423537"/>
                <a:ext cx="6851347" cy="655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3658" b="1" cap="small" dirty="0" smtClean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Facultades </a:t>
                </a:r>
                <a:r>
                  <a:rPr lang="es-MX" sz="3658" b="1" cap="small" dirty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de </a:t>
                </a:r>
                <a:r>
                  <a:rPr lang="es-MX" sz="3658" b="1" cap="small" dirty="0" smtClean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Fiscalización </a:t>
                </a:r>
                <a:endParaRPr lang="es-MX" sz="3658" b="1" cap="small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10" name="25 Conector recto"/>
              <p:cNvCxnSpPr/>
              <p:nvPr/>
            </p:nvCxnSpPr>
            <p:spPr>
              <a:xfrm flipH="1">
                <a:off x="2133453" y="1999818"/>
                <a:ext cx="6482532" cy="1"/>
              </a:xfrm>
              <a:prstGeom prst="line">
                <a:avLst/>
              </a:prstGeom>
              <a:noFill/>
              <a:ln w="76200" cap="flat" cmpd="sng" algn="ctr">
                <a:solidFill>
                  <a:srgbClr val="B9313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</p:spTree>
    <p:extLst>
      <p:ext uri="{BB962C8B-B14F-4D97-AF65-F5344CB8AC3E}">
        <p14:creationId xmlns:p14="http://schemas.microsoft.com/office/powerpoint/2010/main" val="97362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579" t="2597" r="7564" b="6493"/>
          <a:stretch/>
        </p:blipFill>
        <p:spPr>
          <a:xfrm>
            <a:off x="1115616" y="1412776"/>
            <a:ext cx="7116325" cy="4770042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627124" y="188640"/>
            <a:ext cx="8167447" cy="984525"/>
            <a:chOff x="642187" y="182756"/>
            <a:chExt cx="8167447" cy="984525"/>
          </a:xfrm>
        </p:grpSpPr>
        <p:pic>
          <p:nvPicPr>
            <p:cNvPr id="4" name="Imagen 3" descr="color.wm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187" y="182756"/>
              <a:ext cx="1553166" cy="48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1958287" y="590999"/>
              <a:ext cx="6851347" cy="576282"/>
              <a:chOff x="2070888" y="1423537"/>
              <a:chExt cx="6851347" cy="576282"/>
            </a:xfrm>
          </p:grpSpPr>
          <p:sp>
            <p:nvSpPr>
              <p:cNvPr id="6" name="CuadroTexto 5"/>
              <p:cNvSpPr txBox="1"/>
              <p:nvPr/>
            </p:nvSpPr>
            <p:spPr>
              <a:xfrm>
                <a:off x="2070888" y="1423537"/>
                <a:ext cx="685134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3000" b="1" cap="small" dirty="0" smtClean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Fortaleza presupuestal en la Fiscalización</a:t>
                </a:r>
                <a:endParaRPr lang="es-MX" sz="3000" b="1" cap="small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7" name="25 Conector recto"/>
              <p:cNvCxnSpPr/>
              <p:nvPr/>
            </p:nvCxnSpPr>
            <p:spPr>
              <a:xfrm flipH="1">
                <a:off x="2133453" y="1999818"/>
                <a:ext cx="6482532" cy="1"/>
              </a:xfrm>
              <a:prstGeom prst="line">
                <a:avLst/>
              </a:prstGeom>
              <a:noFill/>
              <a:ln w="76200" cap="flat" cmpd="sng" algn="ctr">
                <a:solidFill>
                  <a:srgbClr val="B9313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</p:spTree>
    <p:extLst>
      <p:ext uri="{BB962C8B-B14F-4D97-AF65-F5344CB8AC3E}">
        <p14:creationId xmlns:p14="http://schemas.microsoft.com/office/powerpoint/2010/main" val="158815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 rot="20237433">
            <a:off x="-477351" y="3041813"/>
            <a:ext cx="10281498" cy="1357063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330200" dist="27940" dir="1080000" sx="1000" sy="1000" algn="ctr">
              <a:srgbClr val="000000">
                <a:alpha val="13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64515">
              <a:defRPr/>
            </a:pPr>
            <a:endParaRPr lang="es-MX" sz="914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9482" t="7843" r="10345" b="3922"/>
          <a:stretch/>
        </p:blipFill>
        <p:spPr>
          <a:xfrm>
            <a:off x="1223628" y="1988840"/>
            <a:ext cx="6696744" cy="324036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642187" y="182756"/>
            <a:ext cx="8167447" cy="1063487"/>
            <a:chOff x="642187" y="182756"/>
            <a:chExt cx="8167447" cy="1063487"/>
          </a:xfrm>
        </p:grpSpPr>
        <p:pic>
          <p:nvPicPr>
            <p:cNvPr id="7" name="Imagen 6" descr="color.wm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187" y="182756"/>
              <a:ext cx="1553166" cy="48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upo 7"/>
            <p:cNvGrpSpPr/>
            <p:nvPr/>
          </p:nvGrpSpPr>
          <p:grpSpPr>
            <a:xfrm>
              <a:off x="1958287" y="590999"/>
              <a:ext cx="6851347" cy="655244"/>
              <a:chOff x="2070888" y="1423537"/>
              <a:chExt cx="6851347" cy="655244"/>
            </a:xfrm>
          </p:grpSpPr>
          <p:sp>
            <p:nvSpPr>
              <p:cNvPr id="9" name="CuadroTexto 8"/>
              <p:cNvSpPr txBox="1"/>
              <p:nvPr/>
            </p:nvSpPr>
            <p:spPr>
              <a:xfrm>
                <a:off x="2070888" y="1423537"/>
                <a:ext cx="6851347" cy="655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3658" b="1" cap="small" dirty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Importancia del Gasto Federalizado</a:t>
                </a:r>
              </a:p>
            </p:txBody>
          </p:sp>
          <p:cxnSp>
            <p:nvCxnSpPr>
              <p:cNvPr id="10" name="25 Conector recto"/>
              <p:cNvCxnSpPr/>
              <p:nvPr/>
            </p:nvCxnSpPr>
            <p:spPr>
              <a:xfrm flipH="1">
                <a:off x="2133453" y="1999818"/>
                <a:ext cx="6482532" cy="1"/>
              </a:xfrm>
              <a:prstGeom prst="line">
                <a:avLst/>
              </a:prstGeom>
              <a:noFill/>
              <a:ln w="76200" cap="flat" cmpd="sng" algn="ctr">
                <a:solidFill>
                  <a:srgbClr val="B9313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</p:spTree>
    <p:extLst>
      <p:ext uri="{BB962C8B-B14F-4D97-AF65-F5344CB8AC3E}">
        <p14:creationId xmlns:p14="http://schemas.microsoft.com/office/powerpoint/2010/main" val="157589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891" t="5196" r="6610" b="9090"/>
          <a:stretch/>
        </p:blipFill>
        <p:spPr>
          <a:xfrm>
            <a:off x="971600" y="1543209"/>
            <a:ext cx="7562837" cy="4431174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627124" y="188640"/>
            <a:ext cx="8167447" cy="984525"/>
            <a:chOff x="642187" y="182756"/>
            <a:chExt cx="8167447" cy="984525"/>
          </a:xfrm>
        </p:grpSpPr>
        <p:pic>
          <p:nvPicPr>
            <p:cNvPr id="10" name="Imagen 9" descr="color.wm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187" y="182756"/>
              <a:ext cx="1553166" cy="48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upo 10"/>
            <p:cNvGrpSpPr/>
            <p:nvPr/>
          </p:nvGrpSpPr>
          <p:grpSpPr>
            <a:xfrm>
              <a:off x="1958287" y="590999"/>
              <a:ext cx="6851347" cy="576282"/>
              <a:chOff x="2070888" y="1423537"/>
              <a:chExt cx="6851347" cy="576282"/>
            </a:xfrm>
          </p:grpSpPr>
          <p:sp>
            <p:nvSpPr>
              <p:cNvPr id="12" name="CuadroTexto 11"/>
              <p:cNvSpPr txBox="1"/>
              <p:nvPr/>
            </p:nvSpPr>
            <p:spPr>
              <a:xfrm>
                <a:off x="2070888" y="1423537"/>
                <a:ext cx="685134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3000" b="1" cap="small" dirty="0" smtClean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Fortaleza presupuestal en la Fiscalización</a:t>
                </a:r>
                <a:endParaRPr lang="es-MX" sz="3000" b="1" cap="small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13" name="25 Conector recto"/>
              <p:cNvCxnSpPr/>
              <p:nvPr/>
            </p:nvCxnSpPr>
            <p:spPr>
              <a:xfrm flipH="1">
                <a:off x="2133453" y="1999818"/>
                <a:ext cx="6482532" cy="1"/>
              </a:xfrm>
              <a:prstGeom prst="line">
                <a:avLst/>
              </a:prstGeom>
              <a:noFill/>
              <a:ln w="76200" cap="flat" cmpd="sng" algn="ctr">
                <a:solidFill>
                  <a:srgbClr val="B9313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</p:spTree>
    <p:extLst>
      <p:ext uri="{BB962C8B-B14F-4D97-AF65-F5344CB8AC3E}">
        <p14:creationId xmlns:p14="http://schemas.microsoft.com/office/powerpoint/2010/main" val="415713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color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124" y="188640"/>
            <a:ext cx="1553166" cy="48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3"/>
          <p:cNvSpPr txBox="1"/>
          <p:nvPr/>
        </p:nvSpPr>
        <p:spPr>
          <a:xfrm>
            <a:off x="1403648" y="2274838"/>
            <a:ext cx="6624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MUCHAS GRACIAS</a:t>
            </a:r>
            <a:endParaRPr lang="es-MX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71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092280" y="5733256"/>
            <a:ext cx="22691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1500" b="1" dirty="0" smtClean="0">
                <a:solidFill>
                  <a:srgbClr val="292929">
                    <a:lumMod val="90000"/>
                    <a:lumOff val="10000"/>
                  </a:srgbClr>
                </a:solidFill>
                <a:cs typeface="Arial" pitchFamily="34" charset="0"/>
              </a:rPr>
              <a:t>Noviembre, 2018</a:t>
            </a:r>
            <a:endParaRPr lang="es-MX" sz="1500" b="1" dirty="0">
              <a:solidFill>
                <a:srgbClr val="292929">
                  <a:lumMod val="90000"/>
                  <a:lumOff val="10000"/>
                </a:srgbClr>
              </a:solidFill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3568" y="2276872"/>
            <a:ext cx="7632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4400" b="1" dirty="0" smtClean="0"/>
              <a:t>FORO DE LEGISLADORES EN MATERIA HACENDARIA</a:t>
            </a:r>
            <a:endParaRPr lang="es-MX" sz="4400" b="1" dirty="0">
              <a:solidFill>
                <a:srgbClr val="00204E"/>
              </a:solidFill>
              <a:cs typeface="Arial" pitchFamily="34" charset="0"/>
            </a:endParaRPr>
          </a:p>
        </p:txBody>
      </p:sp>
      <p:pic>
        <p:nvPicPr>
          <p:cNvPr id="7" name="Imagen 6" descr="color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8640"/>
            <a:ext cx="1553166" cy="48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390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53864" y="2880372"/>
            <a:ext cx="64544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4500" b="1" dirty="0">
                <a:solidFill>
                  <a:srgbClr val="676C70"/>
                </a:solidFill>
              </a:rPr>
              <a:t>Nueva Visión Estratégica de la ASF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753809" y="2674028"/>
            <a:ext cx="6467094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753809" y="5112959"/>
            <a:ext cx="6467094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3414712" y="5726909"/>
            <a:ext cx="2314575" cy="273844"/>
          </a:xfrm>
        </p:spPr>
        <p:txBody>
          <a:bodyPr/>
          <a:lstStyle/>
          <a:p>
            <a:pPr algn="ctr">
              <a:defRPr/>
            </a:pPr>
            <a:r>
              <a:rPr lang="es-MX" dirty="0" smtClean="0"/>
              <a:t>ASF | 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2231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556792"/>
            <a:ext cx="7827866" cy="447806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Incrementar calidad de las auditorías</a:t>
            </a: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345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Incrementar calidad de las auditorías</a:t>
            </a: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83" y="1340768"/>
            <a:ext cx="7698835" cy="30243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72" y="4706725"/>
            <a:ext cx="7784856" cy="131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Incrementar calidad de las auditorías</a:t>
            </a: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772816"/>
            <a:ext cx="7451526" cy="412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6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Nuevo Enfoque </a:t>
            </a: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128" y="1412776"/>
            <a:ext cx="7311743" cy="46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5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52" y="1484784"/>
            <a:ext cx="7956896" cy="453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2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67" y="2420888"/>
            <a:ext cx="7827866" cy="150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 rot="20237433">
            <a:off x="-477351" y="3041813"/>
            <a:ext cx="10281498" cy="1357063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330200" dist="27940" dir="1080000" sx="1000" sy="1000" algn="ctr">
              <a:srgbClr val="000000">
                <a:alpha val="13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64515">
              <a:defRPr/>
            </a:pPr>
            <a:endParaRPr lang="es-MX" sz="914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541" t="7454" r="6194" b="5444"/>
          <a:stretch/>
        </p:blipFill>
        <p:spPr>
          <a:xfrm>
            <a:off x="899592" y="1988840"/>
            <a:ext cx="7344816" cy="3456384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642187" y="182756"/>
            <a:ext cx="8167447" cy="1063487"/>
            <a:chOff x="642187" y="182756"/>
            <a:chExt cx="8167447" cy="1063487"/>
          </a:xfrm>
        </p:grpSpPr>
        <p:pic>
          <p:nvPicPr>
            <p:cNvPr id="7" name="Imagen 6" descr="color.wm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187" y="182756"/>
              <a:ext cx="1553166" cy="48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upo 7"/>
            <p:cNvGrpSpPr/>
            <p:nvPr/>
          </p:nvGrpSpPr>
          <p:grpSpPr>
            <a:xfrm>
              <a:off x="1958287" y="590999"/>
              <a:ext cx="6851347" cy="655244"/>
              <a:chOff x="2070888" y="1423537"/>
              <a:chExt cx="6851347" cy="655244"/>
            </a:xfrm>
          </p:grpSpPr>
          <p:sp>
            <p:nvSpPr>
              <p:cNvPr id="9" name="CuadroTexto 8"/>
              <p:cNvSpPr txBox="1"/>
              <p:nvPr/>
            </p:nvSpPr>
            <p:spPr>
              <a:xfrm>
                <a:off x="2070888" y="1423537"/>
                <a:ext cx="6851347" cy="655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3658" b="1" cap="small" dirty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Importancia del Gasto Federalizado</a:t>
                </a:r>
              </a:p>
            </p:txBody>
          </p:sp>
          <p:cxnSp>
            <p:nvCxnSpPr>
              <p:cNvPr id="10" name="25 Conector recto"/>
              <p:cNvCxnSpPr/>
              <p:nvPr/>
            </p:nvCxnSpPr>
            <p:spPr>
              <a:xfrm flipH="1">
                <a:off x="2133453" y="1999818"/>
                <a:ext cx="6482532" cy="1"/>
              </a:xfrm>
              <a:prstGeom prst="line">
                <a:avLst/>
              </a:prstGeom>
              <a:noFill/>
              <a:ln w="76200" cap="flat" cmpd="sng" algn="ctr">
                <a:solidFill>
                  <a:srgbClr val="B9313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</p:spTree>
    <p:extLst>
      <p:ext uri="{BB962C8B-B14F-4D97-AF65-F5344CB8AC3E}">
        <p14:creationId xmlns:p14="http://schemas.microsoft.com/office/powerpoint/2010/main" val="166511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48" y="1714546"/>
            <a:ext cx="6880904" cy="342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464" y="1830328"/>
            <a:ext cx="5197072" cy="319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1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53864" y="2880372"/>
            <a:ext cx="64544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altLang="ko-KR" sz="4500" b="1" dirty="0">
                <a:solidFill>
                  <a:srgbClr val="676C70"/>
                </a:solidFill>
              </a:rPr>
              <a:t>Uso de Nuevas Tecnologías:</a:t>
            </a:r>
          </a:p>
          <a:p>
            <a:pPr algn="ctr">
              <a:spcBef>
                <a:spcPct val="0"/>
              </a:spcBef>
            </a:pPr>
            <a:r>
              <a:rPr lang="es-MX" altLang="ko-KR" sz="4500" b="1" dirty="0">
                <a:solidFill>
                  <a:srgbClr val="676C70"/>
                </a:solidFill>
              </a:rPr>
              <a:t>Corto Plazo</a:t>
            </a:r>
          </a:p>
          <a:p>
            <a:pPr algn="ctr">
              <a:spcBef>
                <a:spcPct val="0"/>
              </a:spcBef>
            </a:pPr>
            <a:endParaRPr lang="es-MX" sz="4500" b="1" dirty="0">
              <a:solidFill>
                <a:srgbClr val="676C70"/>
              </a:solidFill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753809" y="2674028"/>
            <a:ext cx="6467094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753809" y="5112959"/>
            <a:ext cx="6467094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3414712" y="5726909"/>
            <a:ext cx="2314575" cy="273844"/>
          </a:xfrm>
        </p:spPr>
        <p:txBody>
          <a:bodyPr/>
          <a:lstStyle/>
          <a:p>
            <a:pPr algn="ctr">
              <a:defRPr/>
            </a:pPr>
            <a:r>
              <a:rPr lang="es-MX" dirty="0" smtClean="0"/>
              <a:t>ASF | 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856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5"/>
          <p:cNvSpPr txBox="1"/>
          <p:nvPr/>
        </p:nvSpPr>
        <p:spPr>
          <a:xfrm>
            <a:off x="251521" y="1916833"/>
            <a:ext cx="8496944" cy="39703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46" indent="-171446" algn="just">
              <a:buFont typeface="Wingdings" panose="05000000000000000000" pitchFamily="2" charset="2"/>
              <a:buChar char="Ø"/>
            </a:pPr>
            <a:r>
              <a:rPr lang="es-MX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Las nuevas herramientas tecnológicas </a:t>
            </a:r>
            <a:r>
              <a:rPr lang="es-MX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tienen el potencial de permitir que el auditor </a:t>
            </a:r>
            <a:r>
              <a:rPr lang="es-MX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extraiga y analice grandes volúmenes de información.  </a:t>
            </a:r>
            <a:r>
              <a:rPr lang="es-MX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Esto </a:t>
            </a:r>
            <a:r>
              <a:rPr lang="es-MX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implicaría la revisión del 100% de las transacciones de desembolsos a proveedores o pagos de nómina</a:t>
            </a:r>
            <a:r>
              <a:rPr lang="es-MX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en lugar de utilizar muestras.</a:t>
            </a:r>
          </a:p>
          <a:p>
            <a:pPr marL="0" lvl="1" algn="just"/>
            <a:endParaRPr lang="es-MX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46" lvl="1" indent="-171446" algn="just">
              <a:buFont typeface="Wingdings" panose="05000000000000000000" pitchFamily="2" charset="2"/>
              <a:buChar char="Ø"/>
            </a:pPr>
            <a:r>
              <a:rPr lang="es-MX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Asimismo, dichas herramientas </a:t>
            </a:r>
            <a:r>
              <a:rPr lang="es-MX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posibilitan la automatización de tareas manuales que consumen mucho tiempo, lo que permite que el auditor disponer de tiempo </a:t>
            </a:r>
            <a:r>
              <a:rPr lang="es-MX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para destinarlo en otras partes del proceso de auditoría.</a:t>
            </a:r>
          </a:p>
          <a:p>
            <a:pPr marL="0" lvl="1" algn="just"/>
            <a:endParaRPr lang="es-MX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46" lvl="1" indent="-171446" algn="just">
              <a:buFont typeface="Wingdings" panose="05000000000000000000" pitchFamily="2" charset="2"/>
              <a:buChar char="Ø"/>
            </a:pPr>
            <a:r>
              <a:rPr lang="es-MX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Instrumentos como el poder del </a:t>
            </a:r>
            <a:r>
              <a:rPr lang="es-MX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Big Data </a:t>
            </a:r>
            <a:r>
              <a:rPr lang="es-MX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permiten al auditor </a:t>
            </a:r>
            <a:r>
              <a:rPr lang="es-MX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procesar con rapidez una gran cantidad de datos de diferentes fuentes oficiales, </a:t>
            </a:r>
            <a:r>
              <a:rPr lang="es-MX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las cuales se considera que son </a:t>
            </a:r>
            <a:r>
              <a:rPr lang="es-MX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confiables, completos y precisos </a:t>
            </a:r>
            <a:r>
              <a:rPr lang="es-MX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para ser usados en el cotejo de la información proporcionada por el ente auditado</a:t>
            </a:r>
            <a:r>
              <a:rPr lang="es-MX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  <a:p>
            <a:pPr marL="171446" lvl="1" indent="-171446" algn="just">
              <a:buFont typeface="Wingdings" panose="05000000000000000000" pitchFamily="2" charset="2"/>
              <a:buChar char="Ø"/>
            </a:pPr>
            <a:endParaRPr lang="es-MX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46" lvl="1" indent="-171446" algn="just">
              <a:buFont typeface="Wingdings" panose="05000000000000000000" pitchFamily="2" charset="2"/>
              <a:buChar char="Ø"/>
            </a:pPr>
            <a:r>
              <a:rPr lang="es-MX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Otra herramienta es el </a:t>
            </a:r>
            <a:r>
              <a:rPr lang="es-MX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Análisis de datos (Data </a:t>
            </a:r>
            <a:r>
              <a:rPr lang="es-MX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analytics</a:t>
            </a:r>
            <a:r>
              <a:rPr lang="es-MX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 </a:t>
            </a:r>
            <a:r>
              <a:rPr lang="es-MX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que es el proceso de analizar la información bruta con el fin de </a:t>
            </a:r>
            <a:r>
              <a:rPr lang="es-MX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validar, automatizar procesos y construir indicadore</a:t>
            </a:r>
            <a:r>
              <a:rPr lang="es-MX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 que permitan </a:t>
            </a:r>
            <a:r>
              <a:rPr lang="es-MX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focalizar de mejor manera las áreas de mayor riesgo</a:t>
            </a:r>
            <a:r>
              <a:rPr lang="es-MX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lo que a su vez podría conducir a una </a:t>
            </a:r>
            <a:r>
              <a:rPr lang="es-MX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identificación temprana del fraude y los riesgos </a:t>
            </a:r>
            <a:r>
              <a:rPr lang="es-MX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 el ejercicio del gasto.</a:t>
            </a:r>
          </a:p>
          <a:p>
            <a:pPr marL="171446" lvl="1" indent="-171446" algn="just">
              <a:buFont typeface="Wingdings" panose="05000000000000000000" pitchFamily="2" charset="2"/>
              <a:buChar char="Ø"/>
            </a:pPr>
            <a:endParaRPr lang="es-MX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46" lvl="1" indent="-171446" algn="just">
              <a:buFont typeface="Wingdings" panose="05000000000000000000" pitchFamily="2" charset="2"/>
              <a:buChar char="Ø"/>
            </a:pPr>
            <a:r>
              <a:rPr lang="es-MX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 anterior, facilitaría a los auditores la </a:t>
            </a:r>
            <a:r>
              <a:rPr lang="es-MX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selección e investigación de asuntos más complejos y de mayor riesgo </a:t>
            </a:r>
            <a:r>
              <a:rPr lang="es-MX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que requieren de un </a:t>
            </a:r>
            <a:r>
              <a:rPr lang="es-MX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mayor análisis, conocimiento y juicio del equipo auditor.</a:t>
            </a:r>
          </a:p>
          <a:p>
            <a:pPr marL="171446" lvl="1" indent="-171446" algn="just">
              <a:buFont typeface="Wingdings" panose="05000000000000000000" pitchFamily="2" charset="2"/>
              <a:buChar char="Ø"/>
            </a:pPr>
            <a:endParaRPr lang="es-MX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46" lvl="1" indent="-171446" algn="just">
              <a:buFont typeface="Wingdings" panose="05000000000000000000" pitchFamily="2" charset="2"/>
              <a:buChar char="Ø"/>
            </a:pPr>
            <a:r>
              <a:rPr lang="es-MX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Además, este esquema posibilita una </a:t>
            </a:r>
            <a:r>
              <a:rPr lang="es-MX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programación focalizada y de precisión ex-ante</a:t>
            </a:r>
            <a:r>
              <a:rPr lang="es-MX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para el siguiente ejercicio fiscal a revisar.  </a:t>
            </a:r>
            <a:endParaRPr lang="es-MX" altLang="ko-KR" sz="1100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0" y="980729"/>
            <a:ext cx="9144000" cy="576064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Esquema de corto plazo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47654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/>
          <p:nvPr/>
        </p:nvSpPr>
        <p:spPr>
          <a:xfrm>
            <a:off x="4132876" y="2486093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altLang="ko-K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val 5"/>
          <p:cNvSpPr/>
          <p:nvPr/>
        </p:nvSpPr>
        <p:spPr>
          <a:xfrm>
            <a:off x="5382140" y="3220282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altLang="ko-K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Oval 6"/>
          <p:cNvSpPr/>
          <p:nvPr/>
        </p:nvSpPr>
        <p:spPr>
          <a:xfrm>
            <a:off x="4829704" y="4641170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altLang="ko-K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Oval 7"/>
          <p:cNvSpPr/>
          <p:nvPr/>
        </p:nvSpPr>
        <p:spPr>
          <a:xfrm>
            <a:off x="3382043" y="4641170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altLang="ko-K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Oval 8"/>
          <p:cNvSpPr/>
          <p:nvPr/>
        </p:nvSpPr>
        <p:spPr>
          <a:xfrm>
            <a:off x="2883612" y="3220282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altLang="ko-K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Block Arc 9"/>
          <p:cNvSpPr/>
          <p:nvPr/>
        </p:nvSpPr>
        <p:spPr>
          <a:xfrm>
            <a:off x="5092919" y="2891346"/>
            <a:ext cx="470213" cy="385339"/>
          </a:xfrm>
          <a:custGeom>
            <a:avLst/>
            <a:gdLst/>
            <a:ahLst/>
            <a:cxnLst/>
            <a:rect l="l" t="t" r="r" b="b"/>
            <a:pathLst>
              <a:path w="470213" h="385339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altLang="ko-K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Block Arc 9"/>
          <p:cNvSpPr/>
          <p:nvPr/>
        </p:nvSpPr>
        <p:spPr>
          <a:xfrm rot="4151778">
            <a:off x="5482530" y="4266115"/>
            <a:ext cx="470213" cy="385339"/>
          </a:xfrm>
          <a:custGeom>
            <a:avLst/>
            <a:gdLst/>
            <a:ahLst/>
            <a:cxnLst/>
            <a:rect l="l" t="t" r="r" b="b"/>
            <a:pathLst>
              <a:path w="470213" h="385339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altLang="ko-K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Oval 17"/>
          <p:cNvSpPr/>
          <p:nvPr/>
        </p:nvSpPr>
        <p:spPr>
          <a:xfrm>
            <a:off x="4102855" y="3610240"/>
            <a:ext cx="960042" cy="96004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altLang="ko-K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Oval 21"/>
          <p:cNvSpPr>
            <a:spLocks noChangeAspect="1"/>
          </p:cNvSpPr>
          <p:nvPr/>
        </p:nvSpPr>
        <p:spPr>
          <a:xfrm>
            <a:off x="4367041" y="2718454"/>
            <a:ext cx="431671" cy="43527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altLang="ko-K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Rectangle 9"/>
          <p:cNvSpPr/>
          <p:nvPr/>
        </p:nvSpPr>
        <p:spPr>
          <a:xfrm>
            <a:off x="3157906" y="3510081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altLang="ko-K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1" name="Group 24"/>
          <p:cNvGrpSpPr/>
          <p:nvPr/>
        </p:nvGrpSpPr>
        <p:grpSpPr>
          <a:xfrm>
            <a:off x="6516217" y="2353976"/>
            <a:ext cx="2473455" cy="1047168"/>
            <a:chOff x="803640" y="3271358"/>
            <a:chExt cx="2080843" cy="1047168"/>
          </a:xfrm>
        </p:grpSpPr>
        <p:sp>
          <p:nvSpPr>
            <p:cNvPr id="22" name="TextBox 25"/>
            <p:cNvSpPr txBox="1"/>
            <p:nvPr/>
          </p:nvSpPr>
          <p:spPr>
            <a:xfrm>
              <a:off x="803640" y="3579862"/>
              <a:ext cx="20596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Compilar, extraer y procesar grandes fuentes de información de instituciones oficiales y entes auditados</a:t>
              </a:r>
            </a:p>
          </p:txBody>
        </p:sp>
        <p:sp>
          <p:nvSpPr>
            <p:cNvPr id="23" name="TextBox 26"/>
            <p:cNvSpPr txBox="1"/>
            <p:nvPr/>
          </p:nvSpPr>
          <p:spPr>
            <a:xfrm>
              <a:off x="824826" y="3271358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Acceso a Big Data</a:t>
              </a:r>
            </a:p>
          </p:txBody>
        </p:sp>
      </p:grpSp>
      <p:grpSp>
        <p:nvGrpSpPr>
          <p:cNvPr id="24" name="Group 27"/>
          <p:cNvGrpSpPr/>
          <p:nvPr/>
        </p:nvGrpSpPr>
        <p:grpSpPr>
          <a:xfrm>
            <a:off x="6501060" y="3396525"/>
            <a:ext cx="2448272" cy="1035616"/>
            <a:chOff x="803640" y="3371583"/>
            <a:chExt cx="2059657" cy="810359"/>
          </a:xfrm>
        </p:grpSpPr>
        <p:sp>
          <p:nvSpPr>
            <p:cNvPr id="25" name="TextBox 28"/>
            <p:cNvSpPr txBox="1"/>
            <p:nvPr/>
          </p:nvSpPr>
          <p:spPr>
            <a:xfrm>
              <a:off x="803640" y="3579862"/>
              <a:ext cx="2059657" cy="602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Análisis de la información con métodos estadísticos y automatización de procesos de validación y verificación de datos.</a:t>
              </a:r>
            </a:p>
          </p:txBody>
        </p:sp>
        <p:sp>
          <p:nvSpPr>
            <p:cNvPr id="26" name="TextBox 29"/>
            <p:cNvSpPr txBox="1"/>
            <p:nvPr/>
          </p:nvSpPr>
          <p:spPr>
            <a:xfrm>
              <a:off x="803640" y="3371583"/>
              <a:ext cx="2059657" cy="24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Análisis de datos</a:t>
              </a:r>
            </a:p>
          </p:txBody>
        </p:sp>
      </p:grpSp>
      <p:grpSp>
        <p:nvGrpSpPr>
          <p:cNvPr id="30" name="Group 33"/>
          <p:cNvGrpSpPr/>
          <p:nvPr/>
        </p:nvGrpSpPr>
        <p:grpSpPr>
          <a:xfrm>
            <a:off x="189820" y="3169276"/>
            <a:ext cx="2448272" cy="1012346"/>
            <a:chOff x="803640" y="3336957"/>
            <a:chExt cx="2059657" cy="1012345"/>
          </a:xfrm>
        </p:grpSpPr>
        <p:sp>
          <p:nvSpPr>
            <p:cNvPr id="31" name="TextBox 34"/>
            <p:cNvSpPr txBox="1"/>
            <p:nvPr/>
          </p:nvSpPr>
          <p:spPr>
            <a:xfrm>
              <a:off x="803640" y="3579862"/>
              <a:ext cx="2059657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Las evidencias se soportan en información validada con fuentes oficiales y aportan un alto valor agregado al proceso de revisión  </a:t>
              </a:r>
            </a:p>
          </p:txBody>
        </p:sp>
        <p:sp>
          <p:nvSpPr>
            <p:cNvPr id="32" name="TextBox 35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Evidencias</a:t>
              </a:r>
            </a:p>
          </p:txBody>
        </p:sp>
      </p:grpSp>
      <p:grpSp>
        <p:nvGrpSpPr>
          <p:cNvPr id="33" name="Group 36"/>
          <p:cNvGrpSpPr/>
          <p:nvPr/>
        </p:nvGrpSpPr>
        <p:grpSpPr>
          <a:xfrm>
            <a:off x="118288" y="4307903"/>
            <a:ext cx="2527577" cy="1375540"/>
            <a:chOff x="736923" y="3247529"/>
            <a:chExt cx="2126374" cy="961799"/>
          </a:xfrm>
        </p:grpSpPr>
        <p:sp>
          <p:nvSpPr>
            <p:cNvPr id="34" name="TextBox 37"/>
            <p:cNvSpPr txBox="1"/>
            <p:nvPr/>
          </p:nvSpPr>
          <p:spPr>
            <a:xfrm>
              <a:off x="803640" y="3579862"/>
              <a:ext cx="2059657" cy="629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Se profundiza en los casos seleccionados, utilizando fuentes de información adicionales contenidas en el BIG DATA o inspecciones físicas. </a:t>
              </a: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736923" y="3247529"/>
              <a:ext cx="2059657" cy="365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Investigación de los casos complejos</a:t>
              </a:r>
            </a:p>
          </p:txBody>
        </p:sp>
      </p:grpSp>
      <p:sp>
        <p:nvSpPr>
          <p:cNvPr id="36" name="Block Arc 9"/>
          <p:cNvSpPr/>
          <p:nvPr/>
        </p:nvSpPr>
        <p:spPr>
          <a:xfrm rot="8234639">
            <a:off x="4332705" y="5095396"/>
            <a:ext cx="427643" cy="333503"/>
          </a:xfrm>
          <a:custGeom>
            <a:avLst/>
            <a:gdLst/>
            <a:ahLst/>
            <a:cxnLst/>
            <a:rect l="l" t="t" r="r" b="b"/>
            <a:pathLst>
              <a:path w="470213" h="385339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altLang="ko-K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Block Arc 9"/>
          <p:cNvSpPr/>
          <p:nvPr/>
        </p:nvSpPr>
        <p:spPr>
          <a:xfrm rot="12522239">
            <a:off x="3274526" y="4222067"/>
            <a:ext cx="470213" cy="385339"/>
          </a:xfrm>
          <a:custGeom>
            <a:avLst/>
            <a:gdLst/>
            <a:ahLst/>
            <a:cxnLst/>
            <a:rect l="l" t="t" r="r" b="b"/>
            <a:pathLst>
              <a:path w="470213" h="385339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altLang="ko-K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8" name="Group 27"/>
          <p:cNvGrpSpPr/>
          <p:nvPr/>
        </p:nvGrpSpPr>
        <p:grpSpPr>
          <a:xfrm>
            <a:off x="6516217" y="4569506"/>
            <a:ext cx="2448272" cy="1195110"/>
            <a:chOff x="803640" y="3371583"/>
            <a:chExt cx="2059657" cy="844172"/>
          </a:xfrm>
        </p:grpSpPr>
        <p:sp>
          <p:nvSpPr>
            <p:cNvPr id="39" name="TextBox 28"/>
            <p:cNvSpPr txBox="1"/>
            <p:nvPr/>
          </p:nvSpPr>
          <p:spPr>
            <a:xfrm>
              <a:off x="803640" y="3579862"/>
              <a:ext cx="2059657" cy="635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altLang="ko-KR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Se lleva a cabo la discriminación de casos que representan comportamientos atípicos, pagos por encima de ciertos límites, posibles pagos a proveedores riesgosos, etc..</a:t>
              </a:r>
            </a:p>
          </p:txBody>
        </p:sp>
        <p:sp>
          <p:nvSpPr>
            <p:cNvPr id="40" name="TextBox 29"/>
            <p:cNvSpPr txBox="1"/>
            <p:nvPr/>
          </p:nvSpPr>
          <p:spPr>
            <a:xfrm>
              <a:off x="803640" y="3371583"/>
              <a:ext cx="2059657" cy="217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Selección de casos</a:t>
              </a:r>
            </a:p>
          </p:txBody>
        </p:sp>
      </p:grpSp>
      <p:pic>
        <p:nvPicPr>
          <p:cNvPr id="41" name="Imagen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089" y="3471886"/>
            <a:ext cx="616103" cy="377383"/>
          </a:xfrm>
          <a:prstGeom prst="rect">
            <a:avLst/>
          </a:prstGeom>
        </p:spPr>
      </p:pic>
      <p:sp>
        <p:nvSpPr>
          <p:cNvPr id="42" name="TextBox 27"/>
          <p:cNvSpPr txBox="1"/>
          <p:nvPr/>
        </p:nvSpPr>
        <p:spPr>
          <a:xfrm>
            <a:off x="3941722" y="3883666"/>
            <a:ext cx="1311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900" b="1" dirty="0" err="1">
                <a:cs typeface="Arial" pitchFamily="34" charset="0"/>
              </a:rPr>
              <a:t>Normatividad</a:t>
            </a:r>
            <a:r>
              <a:rPr lang="en-US" altLang="ko-KR" sz="900" b="1" dirty="0">
                <a:cs typeface="Arial" pitchFamily="34" charset="0"/>
              </a:rPr>
              <a:t> </a:t>
            </a:r>
          </a:p>
          <a:p>
            <a:pPr algn="ctr"/>
            <a:r>
              <a:rPr lang="en-US" altLang="ko-KR" sz="900" b="1" dirty="0" err="1">
                <a:cs typeface="Arial" pitchFamily="34" charset="0"/>
              </a:rPr>
              <a:t>Aplicable</a:t>
            </a:r>
            <a:endParaRPr lang="ko-KR" altLang="en-US" sz="1000" b="1" dirty="0">
              <a:cs typeface="Arial" pitchFamily="34" charset="0"/>
            </a:endParaRPr>
          </a:p>
        </p:txBody>
      </p:sp>
      <p:cxnSp>
        <p:nvCxnSpPr>
          <p:cNvPr id="44" name="Conector recto 43"/>
          <p:cNvCxnSpPr>
            <a:stCxn id="14" idx="0"/>
            <a:endCxn id="4" idx="4"/>
          </p:cNvCxnSpPr>
          <p:nvPr/>
        </p:nvCxnSpPr>
        <p:spPr>
          <a:xfrm flipV="1">
            <a:off x="4582876" y="3386094"/>
            <a:ext cx="0" cy="22414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 flipV="1">
            <a:off x="5062897" y="3890812"/>
            <a:ext cx="350958" cy="1294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>
            <a:stCxn id="14" idx="5"/>
          </p:cNvCxnSpPr>
          <p:nvPr/>
        </p:nvCxnSpPr>
        <p:spPr>
          <a:xfrm>
            <a:off x="4922302" y="4429688"/>
            <a:ext cx="131498" cy="24289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/>
          <p:cNvCxnSpPr>
            <a:endCxn id="14" idx="3"/>
          </p:cNvCxnSpPr>
          <p:nvPr/>
        </p:nvCxnSpPr>
        <p:spPr>
          <a:xfrm flipV="1">
            <a:off x="4027302" y="4429687"/>
            <a:ext cx="216148" cy="2222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/>
          <p:cNvCxnSpPr/>
          <p:nvPr/>
        </p:nvCxnSpPr>
        <p:spPr>
          <a:xfrm>
            <a:off x="3726005" y="3878651"/>
            <a:ext cx="376270" cy="13677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7">
            <a:extLst>
              <a:ext uri="{FF2B5EF4-FFF2-40B4-BE49-F238E27FC236}">
                <a16:creationId xmlns:a16="http://schemas.microsoft.com/office/drawing/2014/main" id="{025B9413-06DE-47AF-A557-FB9FC361BDCD}"/>
              </a:ext>
            </a:extLst>
          </p:cNvPr>
          <p:cNvSpPr/>
          <p:nvPr/>
        </p:nvSpPr>
        <p:spPr>
          <a:xfrm rot="18900000">
            <a:off x="3790271" y="4930160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6" name="Donut 24">
            <a:extLst>
              <a:ext uri="{FF2B5EF4-FFF2-40B4-BE49-F238E27FC236}">
                <a16:creationId xmlns:a16="http://schemas.microsoft.com/office/drawing/2014/main" id="{9ECA9D79-5AAF-4370-86BE-D323EAD24FA9}"/>
              </a:ext>
            </a:extLst>
          </p:cNvPr>
          <p:cNvSpPr/>
          <p:nvPr/>
        </p:nvSpPr>
        <p:spPr>
          <a:xfrm>
            <a:off x="5062897" y="4845801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Esquema de corto plazo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33536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Straight Arrow Connector 4"/>
          <p:cNvCxnSpPr>
            <a:stCxn id="37" idx="0"/>
            <a:endCxn id="92" idx="6"/>
          </p:cNvCxnSpPr>
          <p:nvPr/>
        </p:nvCxnSpPr>
        <p:spPr>
          <a:xfrm flipV="1">
            <a:off x="4617901" y="3444601"/>
            <a:ext cx="2863181" cy="341397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MX" altLang="ko-KR" dirty="0" smtClean="0"/>
              <a:t>Acceso a Big Data</a:t>
            </a:r>
            <a:endParaRPr lang="es-MX" altLang="ko-K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lvl="0"/>
            <a:r>
              <a:rPr lang="es-MX" altLang="ko-KR" i="1" dirty="0" smtClean="0"/>
              <a:t>(Panorama general)</a:t>
            </a:r>
            <a:endParaRPr lang="es-MX" altLang="ko-KR" i="1" dirty="0"/>
          </a:p>
        </p:txBody>
      </p:sp>
      <p:cxnSp>
        <p:nvCxnSpPr>
          <p:cNvPr id="5" name="Straight Arrow Connector 4"/>
          <p:cNvCxnSpPr>
            <a:stCxn id="37" idx="0"/>
          </p:cNvCxnSpPr>
          <p:nvPr/>
        </p:nvCxnSpPr>
        <p:spPr>
          <a:xfrm flipV="1">
            <a:off x="4617901" y="2928135"/>
            <a:ext cx="1307643" cy="857863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37" idx="0"/>
            <a:endCxn id="51" idx="6"/>
          </p:cNvCxnSpPr>
          <p:nvPr/>
        </p:nvCxnSpPr>
        <p:spPr>
          <a:xfrm>
            <a:off x="4617901" y="3785997"/>
            <a:ext cx="2610967" cy="902704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7" idx="0"/>
          </p:cNvCxnSpPr>
          <p:nvPr/>
        </p:nvCxnSpPr>
        <p:spPr>
          <a:xfrm>
            <a:off x="4617901" y="3785997"/>
            <a:ext cx="1046276" cy="968080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925544" y="2060849"/>
            <a:ext cx="1437533" cy="130621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altLang="ko-KR" dirty="0"/>
          </a:p>
        </p:txBody>
      </p:sp>
      <p:sp>
        <p:nvSpPr>
          <p:cNvPr id="10" name="Oval 9"/>
          <p:cNvSpPr/>
          <p:nvPr/>
        </p:nvSpPr>
        <p:spPr>
          <a:xfrm>
            <a:off x="5651174" y="4455688"/>
            <a:ext cx="1045137" cy="9462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altLang="ko-KR" dirty="0"/>
          </a:p>
        </p:txBody>
      </p:sp>
      <p:cxnSp>
        <p:nvCxnSpPr>
          <p:cNvPr id="19" name="Straight Arrow Connector 18"/>
          <p:cNvCxnSpPr>
            <a:endCxn id="23" idx="3"/>
          </p:cNvCxnSpPr>
          <p:nvPr/>
        </p:nvCxnSpPr>
        <p:spPr>
          <a:xfrm flipH="1" flipV="1">
            <a:off x="3112371" y="3001444"/>
            <a:ext cx="1594728" cy="477432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24" idx="3"/>
          </p:cNvCxnSpPr>
          <p:nvPr/>
        </p:nvCxnSpPr>
        <p:spPr>
          <a:xfrm flipH="1" flipV="1">
            <a:off x="1922622" y="3319810"/>
            <a:ext cx="2484808" cy="245036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26" idx="2"/>
          </p:cNvCxnSpPr>
          <p:nvPr/>
        </p:nvCxnSpPr>
        <p:spPr>
          <a:xfrm flipH="1">
            <a:off x="1803568" y="3708613"/>
            <a:ext cx="2812322" cy="494066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5" idx="2"/>
          </p:cNvCxnSpPr>
          <p:nvPr/>
        </p:nvCxnSpPr>
        <p:spPr>
          <a:xfrm flipH="1">
            <a:off x="3082755" y="4068653"/>
            <a:ext cx="1433830" cy="757667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 flipH="1">
            <a:off x="2267245" y="2215381"/>
            <a:ext cx="990128" cy="92093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altLang="ko-KR" dirty="0"/>
          </a:p>
        </p:txBody>
      </p:sp>
      <p:sp>
        <p:nvSpPr>
          <p:cNvPr id="24" name="Oval 23"/>
          <p:cNvSpPr/>
          <p:nvPr/>
        </p:nvSpPr>
        <p:spPr>
          <a:xfrm flipH="1">
            <a:off x="1076071" y="2496305"/>
            <a:ext cx="991796" cy="9647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altLang="ko-KR" dirty="0"/>
          </a:p>
        </p:txBody>
      </p:sp>
      <p:sp>
        <p:nvSpPr>
          <p:cNvPr id="25" name="Oval 24"/>
          <p:cNvSpPr/>
          <p:nvPr/>
        </p:nvSpPr>
        <p:spPr>
          <a:xfrm flipH="1">
            <a:off x="1869626" y="4250668"/>
            <a:ext cx="1213128" cy="115130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altLang="ko-KR" dirty="0"/>
          </a:p>
        </p:txBody>
      </p:sp>
      <p:sp>
        <p:nvSpPr>
          <p:cNvPr id="26" name="Oval 25"/>
          <p:cNvSpPr/>
          <p:nvPr/>
        </p:nvSpPr>
        <p:spPr>
          <a:xfrm flipH="1">
            <a:off x="423438" y="3512613"/>
            <a:ext cx="1380131" cy="138013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altLang="ko-KR" dirty="0"/>
          </a:p>
        </p:txBody>
      </p:sp>
      <p:sp>
        <p:nvSpPr>
          <p:cNvPr id="28" name="TextBox 27"/>
          <p:cNvSpPr txBox="1"/>
          <p:nvPr/>
        </p:nvSpPr>
        <p:spPr>
          <a:xfrm>
            <a:off x="458002" y="3978811"/>
            <a:ext cx="1311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CFDI nómina</a:t>
            </a:r>
            <a:endParaRPr lang="es-MX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626951" y="2877728"/>
            <a:ext cx="1897587" cy="18975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altLang="ko-KR" dirty="0"/>
          </a:p>
        </p:txBody>
      </p:sp>
      <p:sp>
        <p:nvSpPr>
          <p:cNvPr id="35" name="Oval 21"/>
          <p:cNvSpPr>
            <a:spLocks noChangeAspect="1"/>
          </p:cNvSpPr>
          <p:nvPr/>
        </p:nvSpPr>
        <p:spPr>
          <a:xfrm>
            <a:off x="4304568" y="3298288"/>
            <a:ext cx="517795" cy="52212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altLang="ko-KR" dirty="0"/>
          </a:p>
        </p:txBody>
      </p:sp>
      <p:grpSp>
        <p:nvGrpSpPr>
          <p:cNvPr id="36" name="Group 35"/>
          <p:cNvGrpSpPr/>
          <p:nvPr/>
        </p:nvGrpSpPr>
        <p:grpSpPr>
          <a:xfrm>
            <a:off x="3936350" y="3785998"/>
            <a:ext cx="1363102" cy="623698"/>
            <a:chOff x="-460976" y="1162303"/>
            <a:chExt cx="3082406" cy="623698"/>
          </a:xfrm>
        </p:grpSpPr>
        <p:sp>
          <p:nvSpPr>
            <p:cNvPr id="37" name="TextBox 36"/>
            <p:cNvSpPr txBox="1"/>
            <p:nvPr/>
          </p:nvSpPr>
          <p:spPr>
            <a:xfrm>
              <a:off x="-460976" y="1162303"/>
              <a:ext cx="3082406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MX" altLang="ko-KR" sz="1400" b="1" dirty="0">
                  <a:solidFill>
                    <a:schemeClr val="bg1"/>
                  </a:solidFill>
                  <a:cs typeface="Arial" pitchFamily="34" charset="0"/>
                </a:rPr>
                <a:t>Acceso a </a:t>
              </a:r>
            </a:p>
            <a:p>
              <a:pPr algn="ctr"/>
              <a:r>
                <a:rPr lang="es-MX" altLang="ko-KR" sz="1400" b="1" dirty="0">
                  <a:solidFill>
                    <a:schemeClr val="bg1"/>
                  </a:solidFill>
                  <a:cs typeface="Arial" pitchFamily="34" charset="0"/>
                </a:rPr>
                <a:t>Big Data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-460976" y="1539780"/>
              <a:ext cx="3071197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s-MX" altLang="ko-KR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45" name="Imagen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41" y="4206619"/>
            <a:ext cx="686993" cy="557624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41" y="3716021"/>
            <a:ext cx="620935" cy="236097"/>
          </a:xfrm>
          <a:prstGeom prst="rect">
            <a:avLst/>
          </a:prstGeom>
        </p:spPr>
      </p:pic>
      <p:sp>
        <p:nvSpPr>
          <p:cNvPr id="51" name="Oval 25"/>
          <p:cNvSpPr/>
          <p:nvPr/>
        </p:nvSpPr>
        <p:spPr>
          <a:xfrm flipH="1">
            <a:off x="7228868" y="3998636"/>
            <a:ext cx="1380131" cy="138013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altLang="ko-KR" dirty="0"/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586" y="5039509"/>
            <a:ext cx="620935" cy="236097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550" y="4117309"/>
            <a:ext cx="528728" cy="460530"/>
          </a:xfrm>
          <a:prstGeom prst="rect">
            <a:avLst/>
          </a:prstGeom>
        </p:spPr>
      </p:pic>
      <p:sp>
        <p:nvSpPr>
          <p:cNvPr id="57" name="TextBox 27"/>
          <p:cNvSpPr txBox="1"/>
          <p:nvPr/>
        </p:nvSpPr>
        <p:spPr>
          <a:xfrm>
            <a:off x="7241552" y="4528413"/>
            <a:ext cx="1311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Factura electrónica</a:t>
            </a:r>
            <a:endParaRPr lang="es-MX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59" name="Imagen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4611" y="4754078"/>
            <a:ext cx="776045" cy="503877"/>
          </a:xfrm>
          <a:prstGeom prst="rect">
            <a:avLst/>
          </a:prstGeom>
        </p:spPr>
      </p:pic>
      <p:sp>
        <p:nvSpPr>
          <p:cNvPr id="66" name="TextBox 27"/>
          <p:cNvSpPr txBox="1"/>
          <p:nvPr/>
        </p:nvSpPr>
        <p:spPr>
          <a:xfrm>
            <a:off x="1834723" y="4426270"/>
            <a:ext cx="1311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altLang="ko-KR" sz="7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Padrones sectoriales</a:t>
            </a:r>
          </a:p>
          <a:p>
            <a:pPr algn="ctr"/>
            <a:r>
              <a:rPr lang="es-MX" altLang="ko-KR" sz="7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y fiscales</a:t>
            </a:r>
            <a:endParaRPr lang="es-MX" altLang="ko-KR" sz="8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pic>
        <p:nvPicPr>
          <p:cNvPr id="74" name="Imagen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0217" y="4636041"/>
            <a:ext cx="717595" cy="462450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9486" y="2402968"/>
            <a:ext cx="814146" cy="418778"/>
          </a:xfrm>
          <a:prstGeom prst="rect">
            <a:avLst/>
          </a:prstGeom>
        </p:spPr>
      </p:pic>
      <p:pic>
        <p:nvPicPr>
          <p:cNvPr id="88" name="Imagen 8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9233" y="2538446"/>
            <a:ext cx="967954" cy="608163"/>
          </a:xfrm>
          <a:prstGeom prst="rect">
            <a:avLst/>
          </a:prstGeom>
        </p:spPr>
      </p:pic>
      <p:sp>
        <p:nvSpPr>
          <p:cNvPr id="89" name="TextBox 27"/>
          <p:cNvSpPr txBox="1"/>
          <p:nvPr/>
        </p:nvSpPr>
        <p:spPr>
          <a:xfrm>
            <a:off x="5988809" y="2271336"/>
            <a:ext cx="1311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altLang="ko-KR" sz="7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Información estandarizada de entes auditados</a:t>
            </a:r>
            <a:endParaRPr lang="es-MX" altLang="ko-KR" sz="8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2" name="Oval 23"/>
          <p:cNvSpPr/>
          <p:nvPr/>
        </p:nvSpPr>
        <p:spPr>
          <a:xfrm flipH="1">
            <a:off x="7481082" y="3001445"/>
            <a:ext cx="955340" cy="886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altLang="ko-KR" dirty="0"/>
          </a:p>
        </p:txBody>
      </p:sp>
      <p:sp>
        <p:nvSpPr>
          <p:cNvPr id="115" name="TextBox 27"/>
          <p:cNvSpPr txBox="1"/>
          <p:nvPr/>
        </p:nvSpPr>
        <p:spPr>
          <a:xfrm>
            <a:off x="2089374" y="2772124"/>
            <a:ext cx="1311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altLang="ko-KR" sz="7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Cuentas </a:t>
            </a:r>
          </a:p>
          <a:p>
            <a:pPr algn="ctr"/>
            <a:r>
              <a:rPr lang="es-MX" altLang="ko-KR" sz="7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Bancarias</a:t>
            </a:r>
            <a:endParaRPr lang="es-MX" altLang="ko-KR" sz="8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pic>
        <p:nvPicPr>
          <p:cNvPr id="118" name="Imagen 1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1554" y="3170860"/>
            <a:ext cx="634396" cy="372410"/>
          </a:xfrm>
          <a:prstGeom prst="rect">
            <a:avLst/>
          </a:prstGeom>
        </p:spPr>
      </p:pic>
      <p:sp>
        <p:nvSpPr>
          <p:cNvPr id="120" name="TextBox 27"/>
          <p:cNvSpPr txBox="1"/>
          <p:nvPr/>
        </p:nvSpPr>
        <p:spPr>
          <a:xfrm>
            <a:off x="7442252" y="3571325"/>
            <a:ext cx="1033001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altLang="ko-KR" sz="700" b="1" dirty="0">
                <a:solidFill>
                  <a:schemeClr val="bg1"/>
                </a:solidFill>
                <a:cs typeface="Arial" pitchFamily="34" charset="0"/>
              </a:rPr>
              <a:t>Inhabilitaciones</a:t>
            </a:r>
            <a:endParaRPr lang="es-MX" altLang="ko-KR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21" name="Imagen 1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1969" y="2612358"/>
            <a:ext cx="309929" cy="385862"/>
          </a:xfrm>
          <a:prstGeom prst="rect">
            <a:avLst/>
          </a:prstGeom>
        </p:spPr>
      </p:pic>
      <p:pic>
        <p:nvPicPr>
          <p:cNvPr id="122" name="Imagen 1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1815" y="3032968"/>
            <a:ext cx="456979" cy="26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6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5"/>
          <p:cNvSpPr/>
          <p:nvPr/>
        </p:nvSpPr>
        <p:spPr>
          <a:xfrm>
            <a:off x="2649084" y="2674019"/>
            <a:ext cx="3647349" cy="1656000"/>
          </a:xfrm>
          <a:custGeom>
            <a:avLst/>
            <a:gdLst/>
            <a:ahLst/>
            <a:cxnLst/>
            <a:rect l="l" t="t" r="r" b="b"/>
            <a:pathLst>
              <a:path w="3910322" h="1656000">
                <a:moveTo>
                  <a:pt x="184" y="0"/>
                </a:moveTo>
                <a:lnTo>
                  <a:pt x="3082322" y="0"/>
                </a:lnTo>
                <a:lnTo>
                  <a:pt x="3910322" y="828000"/>
                </a:lnTo>
                <a:lnTo>
                  <a:pt x="3082322" y="1656000"/>
                </a:lnTo>
                <a:lnTo>
                  <a:pt x="0" y="1656000"/>
                </a:lnTo>
                <a:lnTo>
                  <a:pt x="828092" y="827908"/>
                </a:lnTo>
                <a:close/>
              </a:path>
            </a:pathLst>
          </a:custGeom>
          <a:solidFill>
            <a:schemeClr val="bg2">
              <a:lumMod val="50000"/>
              <a:alpha val="7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altLang="ko-KR" dirty="0"/>
          </a:p>
        </p:txBody>
      </p:sp>
      <p:sp>
        <p:nvSpPr>
          <p:cNvPr id="5" name="Pentagon 3"/>
          <p:cNvSpPr/>
          <p:nvPr/>
        </p:nvSpPr>
        <p:spPr>
          <a:xfrm>
            <a:off x="66378" y="2636913"/>
            <a:ext cx="3209478" cy="1656184"/>
          </a:xfrm>
          <a:prstGeom prst="homePlat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altLang="ko-KR" dirty="0"/>
          </a:p>
        </p:txBody>
      </p:sp>
      <p:grpSp>
        <p:nvGrpSpPr>
          <p:cNvPr id="9" name="Group 10"/>
          <p:cNvGrpSpPr/>
          <p:nvPr/>
        </p:nvGrpSpPr>
        <p:grpSpPr>
          <a:xfrm>
            <a:off x="962891" y="2708929"/>
            <a:ext cx="1736901" cy="1662611"/>
            <a:chOff x="1062658" y="3986014"/>
            <a:chExt cx="1728192" cy="752303"/>
          </a:xfrm>
        </p:grpSpPr>
        <p:sp>
          <p:nvSpPr>
            <p:cNvPr id="10" name="TextBox 11"/>
            <p:cNvSpPr txBox="1"/>
            <p:nvPr/>
          </p:nvSpPr>
          <p:spPr>
            <a:xfrm>
              <a:off x="1062658" y="3986014"/>
              <a:ext cx="1728192" cy="208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altLang="ko-KR" sz="12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Información fuentes oficiales</a:t>
              </a:r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1062658" y="4236968"/>
              <a:ext cx="1728192" cy="501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46" indent="-171446">
                <a:buFont typeface="Arial" panose="020B0604020202020204" pitchFamily="34" charset="0"/>
                <a:buChar char="•"/>
              </a:pPr>
              <a:r>
                <a:rPr lang="es-MX" altLang="ko-KR" sz="1100" dirty="0">
                  <a:solidFill>
                    <a:schemeClr val="accent1">
                      <a:lumMod val="75000"/>
                    </a:schemeClr>
                  </a:solidFill>
                </a:rPr>
                <a:t>Obligatoriedad para compartir información</a:t>
              </a:r>
            </a:p>
            <a:p>
              <a:pPr marL="171446" indent="-171446">
                <a:buFont typeface="Arial" panose="020B0604020202020204" pitchFamily="34" charset="0"/>
                <a:buChar char="•"/>
              </a:pPr>
              <a:r>
                <a:rPr lang="es-MX" altLang="ko-KR" sz="1100" dirty="0">
                  <a:solidFill>
                    <a:schemeClr val="accent1">
                      <a:lumMod val="75000"/>
                    </a:schemeClr>
                  </a:solidFill>
                </a:rPr>
                <a:t>Selección de campos y variables acorde a la normativa de Fondos y/o subsidios.</a:t>
              </a:r>
            </a:p>
          </p:txBody>
        </p:sp>
      </p:grpSp>
      <p:grpSp>
        <p:nvGrpSpPr>
          <p:cNvPr id="15" name="Group 16"/>
          <p:cNvGrpSpPr/>
          <p:nvPr/>
        </p:nvGrpSpPr>
        <p:grpSpPr>
          <a:xfrm>
            <a:off x="4472759" y="2716121"/>
            <a:ext cx="1508956" cy="1446602"/>
            <a:chOff x="1062658" y="3986014"/>
            <a:chExt cx="1728192" cy="982807"/>
          </a:xfrm>
        </p:grpSpPr>
        <p:sp>
          <p:nvSpPr>
            <p:cNvPr id="16" name="TextBox 17"/>
            <p:cNvSpPr txBox="1"/>
            <p:nvPr/>
          </p:nvSpPr>
          <p:spPr>
            <a:xfrm>
              <a:off x="1062658" y="3986014"/>
              <a:ext cx="1728192" cy="292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altLang="ko-KR" sz="1100" b="1" dirty="0">
                  <a:solidFill>
                    <a:schemeClr val="bg1"/>
                  </a:solidFill>
                  <a:cs typeface="Arial" pitchFamily="34" charset="0"/>
                </a:rPr>
                <a:t>Entes</a:t>
              </a:r>
            </a:p>
            <a:p>
              <a:r>
                <a:rPr lang="es-MX" altLang="ko-KR" sz="1100" b="1" dirty="0">
                  <a:solidFill>
                    <a:schemeClr val="bg1"/>
                  </a:solidFill>
                  <a:cs typeface="Arial" pitchFamily="34" charset="0"/>
                </a:rPr>
                <a:t>Auditados</a:t>
              </a:r>
            </a:p>
          </p:txBody>
        </p:sp>
        <p:sp>
          <p:nvSpPr>
            <p:cNvPr id="17" name="TextBox 18"/>
            <p:cNvSpPr txBox="1"/>
            <p:nvPr/>
          </p:nvSpPr>
          <p:spPr>
            <a:xfrm>
              <a:off x="1062658" y="4236970"/>
              <a:ext cx="1728192" cy="73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0486" indent="-90486">
                <a:buFont typeface="Arial" panose="020B0604020202020204" pitchFamily="34" charset="0"/>
                <a:buChar char="•"/>
              </a:pPr>
              <a:endParaRPr lang="es-MX" altLang="ko-KR" sz="400" dirty="0">
                <a:solidFill>
                  <a:schemeClr val="bg1"/>
                </a:solidFill>
              </a:endParaRPr>
            </a:p>
            <a:p>
              <a:pPr marL="90486" indent="-90486">
                <a:buFont typeface="Arial" panose="020B0604020202020204" pitchFamily="34" charset="0"/>
                <a:buChar char="•"/>
              </a:pPr>
              <a:r>
                <a:rPr lang="es-MX" altLang="ko-KR" sz="1000" dirty="0">
                  <a:solidFill>
                    <a:schemeClr val="bg1"/>
                  </a:solidFill>
                </a:rPr>
                <a:t>Normalización y estandarización de la información requerida</a:t>
              </a:r>
            </a:p>
            <a:p>
              <a:pPr marL="90486" indent="-90486">
                <a:buFont typeface="Arial" panose="020B0604020202020204" pitchFamily="34" charset="0"/>
                <a:buChar char="•"/>
              </a:pPr>
              <a:r>
                <a:rPr lang="es-MX" altLang="ko-KR" sz="1000" dirty="0">
                  <a:solidFill>
                    <a:schemeClr val="bg1"/>
                  </a:solidFill>
                </a:rPr>
                <a:t>Desarrollo “buzón de auditoría” para envío de expedientes</a:t>
              </a:r>
              <a:endParaRPr lang="es-MX" altLang="ko-KR" sz="1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49" y="2708920"/>
            <a:ext cx="814146" cy="41877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82" y="3140969"/>
            <a:ext cx="620935" cy="23609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77" y="3429001"/>
            <a:ext cx="573939" cy="36987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4542" y="3042653"/>
            <a:ext cx="1128662" cy="799878"/>
          </a:xfrm>
          <a:prstGeom prst="rect">
            <a:avLst/>
          </a:prstGeom>
        </p:spPr>
      </p:pic>
      <p:sp>
        <p:nvSpPr>
          <p:cNvPr id="23" name="Pentagon 5"/>
          <p:cNvSpPr/>
          <p:nvPr/>
        </p:nvSpPr>
        <p:spPr>
          <a:xfrm>
            <a:off x="5580114" y="2637096"/>
            <a:ext cx="3528392" cy="1656000"/>
          </a:xfrm>
          <a:custGeom>
            <a:avLst/>
            <a:gdLst/>
            <a:ahLst/>
            <a:cxnLst/>
            <a:rect l="l" t="t" r="r" b="b"/>
            <a:pathLst>
              <a:path w="3910322" h="1656000">
                <a:moveTo>
                  <a:pt x="184" y="0"/>
                </a:moveTo>
                <a:lnTo>
                  <a:pt x="3082322" y="0"/>
                </a:lnTo>
                <a:lnTo>
                  <a:pt x="3910322" y="828000"/>
                </a:lnTo>
                <a:lnTo>
                  <a:pt x="3082322" y="1656000"/>
                </a:lnTo>
                <a:lnTo>
                  <a:pt x="0" y="1656000"/>
                </a:lnTo>
                <a:lnTo>
                  <a:pt x="828092" y="827908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altLang="ko-KR" dirty="0"/>
          </a:p>
        </p:txBody>
      </p:sp>
      <p:grpSp>
        <p:nvGrpSpPr>
          <p:cNvPr id="24" name="Group 16"/>
          <p:cNvGrpSpPr/>
          <p:nvPr/>
        </p:nvGrpSpPr>
        <p:grpSpPr>
          <a:xfrm>
            <a:off x="7335540" y="2757805"/>
            <a:ext cx="1373651" cy="1531281"/>
            <a:chOff x="1258790" y="3970304"/>
            <a:chExt cx="1573229" cy="1040337"/>
          </a:xfrm>
        </p:grpSpPr>
        <p:sp>
          <p:nvSpPr>
            <p:cNvPr id="25" name="TextBox 17"/>
            <p:cNvSpPr txBox="1"/>
            <p:nvPr/>
          </p:nvSpPr>
          <p:spPr>
            <a:xfrm>
              <a:off x="1402516" y="3970304"/>
              <a:ext cx="1429503" cy="292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altLang="ko-KR" sz="1100" b="1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Hardware y Software</a:t>
              </a:r>
            </a:p>
          </p:txBody>
        </p:sp>
        <p:sp>
          <p:nvSpPr>
            <p:cNvPr id="26" name="TextBox 18"/>
            <p:cNvSpPr txBox="1"/>
            <p:nvPr/>
          </p:nvSpPr>
          <p:spPr>
            <a:xfrm>
              <a:off x="1258790" y="4236970"/>
              <a:ext cx="1532059" cy="773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0486" indent="-90486">
                <a:buFont typeface="Arial" panose="020B0604020202020204" pitchFamily="34" charset="0"/>
                <a:buChar char="•"/>
              </a:pPr>
              <a:endParaRPr lang="es-MX" altLang="ko-KR" sz="500" dirty="0">
                <a:solidFill>
                  <a:schemeClr val="bg1"/>
                </a:solidFill>
              </a:endParaRPr>
            </a:p>
            <a:p>
              <a:pPr marL="171446" indent="-171446">
                <a:buFont typeface="Arial" panose="020B0604020202020204" pitchFamily="34" charset="0"/>
                <a:buChar char="•"/>
              </a:pPr>
              <a:r>
                <a:rPr lang="es-MX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Infraestructura de almacenamiento</a:t>
              </a:r>
            </a:p>
            <a:p>
              <a:pPr marL="171446" indent="-171446">
                <a:buFont typeface="Arial" panose="020B0604020202020204" pitchFamily="34" charset="0"/>
                <a:buChar char="•"/>
              </a:pPr>
              <a:r>
                <a:rPr lang="es-MX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Desarrollo informático</a:t>
              </a:r>
            </a:p>
            <a:p>
              <a:pPr marL="171446" indent="-171446">
                <a:buFont typeface="Arial" panose="020B0604020202020204" pitchFamily="34" charset="0"/>
                <a:buChar char="•"/>
              </a:pPr>
              <a:r>
                <a:rPr lang="es-MX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Software de procesamiento de información </a:t>
              </a:r>
            </a:p>
          </p:txBody>
        </p:sp>
      </p:grpSp>
      <p:pic>
        <p:nvPicPr>
          <p:cNvPr id="28" name="Imagen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0193" y="3055936"/>
            <a:ext cx="1040565" cy="692450"/>
          </a:xfrm>
          <a:prstGeom prst="rect">
            <a:avLst/>
          </a:prstGeom>
        </p:spPr>
      </p:pic>
      <p:sp>
        <p:nvSpPr>
          <p:cNvPr id="29" name="Flecha circular 28"/>
          <p:cNvSpPr/>
          <p:nvPr/>
        </p:nvSpPr>
        <p:spPr>
          <a:xfrm rot="10800000" flipH="1">
            <a:off x="1912159" y="3909840"/>
            <a:ext cx="1129598" cy="1059582"/>
          </a:xfrm>
          <a:prstGeom prst="circular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0" name="Flecha circular 29"/>
          <p:cNvSpPr/>
          <p:nvPr/>
        </p:nvSpPr>
        <p:spPr>
          <a:xfrm rot="10800000" flipH="1">
            <a:off x="5026579" y="3933056"/>
            <a:ext cx="1129598" cy="1059582"/>
          </a:xfrm>
          <a:prstGeom prst="circular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1" name="TextBox 28"/>
          <p:cNvSpPr txBox="1"/>
          <p:nvPr/>
        </p:nvSpPr>
        <p:spPr>
          <a:xfrm>
            <a:off x="1252822" y="4939213"/>
            <a:ext cx="24482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Identificación y vinculación entre los datos de ambas fuentes para su validación electrónica </a:t>
            </a:r>
          </a:p>
        </p:txBody>
      </p:sp>
      <p:sp>
        <p:nvSpPr>
          <p:cNvPr id="3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980729"/>
            <a:ext cx="9144000" cy="576064"/>
          </a:xfrm>
        </p:spPr>
        <p:txBody>
          <a:bodyPr>
            <a:normAutofit fontScale="92500" lnSpcReduction="10000"/>
          </a:bodyPr>
          <a:lstStyle/>
          <a:p>
            <a:r>
              <a:rPr lang="es-MX" altLang="ko-KR" dirty="0" smtClean="0"/>
              <a:t>Acceso a Big Data</a:t>
            </a:r>
            <a:endParaRPr lang="es-MX" altLang="ko-KR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556793"/>
            <a:ext cx="9144000" cy="288032"/>
          </a:xfrm>
        </p:spPr>
        <p:txBody>
          <a:bodyPr anchor="ctr"/>
          <a:lstStyle/>
          <a:p>
            <a:pPr lvl="0"/>
            <a:r>
              <a:rPr lang="es-MX" altLang="ko-KR" i="1" dirty="0" smtClean="0"/>
              <a:t>(Panorama general con implicaciones normativas y técnicas)</a:t>
            </a:r>
            <a:endParaRPr lang="es-MX" altLang="ko-KR" i="1" dirty="0"/>
          </a:p>
        </p:txBody>
      </p:sp>
      <p:sp>
        <p:nvSpPr>
          <p:cNvPr id="34" name="TextBox 28"/>
          <p:cNvSpPr txBox="1"/>
          <p:nvPr/>
        </p:nvSpPr>
        <p:spPr>
          <a:xfrm>
            <a:off x="4716016" y="4992640"/>
            <a:ext cx="24482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Gestión, </a:t>
            </a:r>
            <a:r>
              <a:rPr lang="es-MX" sz="1050" dirty="0"/>
              <a:t>seguridad y acceso </a:t>
            </a:r>
            <a:r>
              <a:rPr lang="es-MX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de la información. Usuarios y perfiles de acceso a los datos, etc..</a:t>
            </a: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689" y="3886291"/>
            <a:ext cx="634396" cy="37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5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MX" altLang="ko-KR" dirty="0" smtClean="0"/>
              <a:t>Análisis de datos</a:t>
            </a:r>
            <a:endParaRPr lang="es-MX" altLang="ko-K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s-MX" altLang="ko-KR" i="1" dirty="0" smtClean="0"/>
              <a:t>(Panorama general)</a:t>
            </a:r>
            <a:endParaRPr lang="es-MX" altLang="ko-KR" i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233320" y="2060847"/>
            <a:ext cx="1887049" cy="1173033"/>
            <a:chOff x="3017858" y="4218278"/>
            <a:chExt cx="1898214" cy="1173033"/>
          </a:xfrm>
        </p:grpSpPr>
        <p:sp>
          <p:nvSpPr>
            <p:cNvPr id="19" name="TextBox 18"/>
            <p:cNvSpPr txBox="1"/>
            <p:nvPr/>
          </p:nvSpPr>
          <p:spPr>
            <a:xfrm>
              <a:off x="3021856" y="4560314"/>
              <a:ext cx="1894216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88898" indent="-88898">
                <a:buFont typeface="Arial" panose="020B0604020202020204" pitchFamily="34" charset="0"/>
                <a:buChar char="•"/>
              </a:pPr>
              <a:r>
                <a:rPr lang="es-MX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Extracción</a:t>
              </a:r>
            </a:p>
            <a:p>
              <a:pPr marL="88898" indent="-88898">
                <a:buFont typeface="Arial" panose="020B0604020202020204" pitchFamily="34" charset="0"/>
                <a:buChar char="•"/>
              </a:pPr>
              <a:r>
                <a:rPr lang="es-MX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Transformación</a:t>
              </a:r>
            </a:p>
            <a:p>
              <a:pPr marL="88898" indent="-88898">
                <a:buFont typeface="Arial" panose="020B0604020202020204" pitchFamily="34" charset="0"/>
                <a:buChar char="•"/>
              </a:pPr>
              <a:r>
                <a:rPr lang="es-MX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Limpieza</a:t>
              </a:r>
            </a:p>
            <a:p>
              <a:pPr marL="88898" indent="-88898">
                <a:buFont typeface="Arial" panose="020B0604020202020204" pitchFamily="34" charset="0"/>
                <a:buChar char="•"/>
              </a:pPr>
              <a:r>
                <a:rPr lang="es-MX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Homogeneización, etc.. 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17858" y="4218278"/>
              <a:ext cx="187081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MX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Procesamiento de datos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2637" y="3282687"/>
            <a:ext cx="1861090" cy="1452250"/>
            <a:chOff x="3016568" y="4258560"/>
            <a:chExt cx="1872102" cy="1198823"/>
          </a:xfrm>
        </p:grpSpPr>
        <p:sp>
          <p:nvSpPr>
            <p:cNvPr id="22" name="TextBox 21"/>
            <p:cNvSpPr txBox="1"/>
            <p:nvPr/>
          </p:nvSpPr>
          <p:spPr>
            <a:xfrm>
              <a:off x="3016568" y="4542739"/>
              <a:ext cx="1866815" cy="9146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88898" indent="-88898">
                <a:buFont typeface="Arial" panose="020B0604020202020204" pitchFamily="34" charset="0"/>
                <a:buChar char="•"/>
              </a:pPr>
              <a:r>
                <a:rPr lang="es-MX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Automatización de actividades con base a la normatividad vigente</a:t>
              </a:r>
            </a:p>
            <a:p>
              <a:pPr marL="88898" indent="-88898">
                <a:buFont typeface="Arial" panose="020B0604020202020204" pitchFamily="34" charset="0"/>
                <a:buChar char="•"/>
              </a:pPr>
              <a:r>
                <a:rPr lang="es-MX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Parametrización de las situaciones de riesgo</a:t>
              </a:r>
            </a:p>
            <a:p>
              <a:pPr marL="88898" indent="-88898">
                <a:buFont typeface="Arial" panose="020B0604020202020204" pitchFamily="34" charset="0"/>
                <a:buChar char="•"/>
              </a:pPr>
              <a:r>
                <a:rPr lang="es-MX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Controles internos   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17858" y="4258560"/>
              <a:ext cx="1870812" cy="3811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MX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Automatización de procesos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33320" y="4685645"/>
            <a:ext cx="1900010" cy="1054560"/>
            <a:chOff x="3017859" y="4310610"/>
            <a:chExt cx="1911252" cy="1054559"/>
          </a:xfrm>
        </p:grpSpPr>
        <p:sp>
          <p:nvSpPr>
            <p:cNvPr id="25" name="TextBox 24"/>
            <p:cNvSpPr txBox="1"/>
            <p:nvPr/>
          </p:nvSpPr>
          <p:spPr>
            <a:xfrm>
              <a:off x="3062296" y="4534173"/>
              <a:ext cx="1866815" cy="830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88898" indent="-88898">
                <a:buFont typeface="Arial" panose="020B0604020202020204" pitchFamily="34" charset="0"/>
                <a:buChar char="•"/>
              </a:pPr>
              <a:r>
                <a:rPr lang="es-MX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Revisión</a:t>
              </a:r>
            </a:p>
            <a:p>
              <a:pPr marL="88898" indent="-88898">
                <a:buFont typeface="Arial" panose="020B0604020202020204" pitchFamily="34" charset="0"/>
                <a:buChar char="•"/>
              </a:pPr>
              <a:r>
                <a:rPr lang="es-MX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Visualización</a:t>
              </a:r>
            </a:p>
            <a:p>
              <a:pPr marL="88898" indent="-88898">
                <a:buFont typeface="Arial" panose="020B0604020202020204" pitchFamily="34" charset="0"/>
                <a:buChar char="•"/>
              </a:pPr>
              <a:r>
                <a:rPr lang="es-MX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Precisión</a:t>
              </a:r>
            </a:p>
            <a:p>
              <a:pPr marL="88898" indent="-88898">
                <a:buFont typeface="Arial" panose="020B0604020202020204" pitchFamily="34" charset="0"/>
                <a:buChar char="•"/>
              </a:pPr>
              <a:r>
                <a:rPr lang="es-MX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Adecuación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MX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Reportes</a:t>
              </a:r>
            </a:p>
          </p:txBody>
        </p:sp>
      </p:grpSp>
      <p:grpSp>
        <p:nvGrpSpPr>
          <p:cNvPr id="39" name="Grupo 38"/>
          <p:cNvGrpSpPr/>
          <p:nvPr/>
        </p:nvGrpSpPr>
        <p:grpSpPr>
          <a:xfrm rot="10800000">
            <a:off x="2182416" y="2470069"/>
            <a:ext cx="4693840" cy="2893640"/>
            <a:chOff x="1997673" y="1612818"/>
            <a:chExt cx="4693840" cy="2893640"/>
          </a:xfrm>
        </p:grpSpPr>
        <p:grpSp>
          <p:nvGrpSpPr>
            <p:cNvPr id="4" name="Group 3"/>
            <p:cNvGrpSpPr/>
            <p:nvPr/>
          </p:nvGrpSpPr>
          <p:grpSpPr>
            <a:xfrm rot="10800000">
              <a:off x="4085905" y="3299116"/>
              <a:ext cx="1915940" cy="999979"/>
              <a:chOff x="3160116" y="1820181"/>
              <a:chExt cx="1915940" cy="999979"/>
            </a:xfrm>
            <a:solidFill>
              <a:schemeClr val="accent2"/>
            </a:solidFill>
          </p:grpSpPr>
          <p:sp>
            <p:nvSpPr>
              <p:cNvPr id="5" name="Rectangle 18"/>
              <p:cNvSpPr/>
              <p:nvPr/>
            </p:nvSpPr>
            <p:spPr>
              <a:xfrm>
                <a:off x="3923928" y="2509439"/>
                <a:ext cx="1152128" cy="310721"/>
              </a:xfrm>
              <a:custGeom>
                <a:avLst/>
                <a:gdLst>
                  <a:gd name="connsiteX0" fmla="*/ 0 w 1152128"/>
                  <a:gd name="connsiteY0" fmla="*/ 0 h 302769"/>
                  <a:gd name="connsiteX1" fmla="*/ 1152128 w 1152128"/>
                  <a:gd name="connsiteY1" fmla="*/ 0 h 302769"/>
                  <a:gd name="connsiteX2" fmla="*/ 1152128 w 1152128"/>
                  <a:gd name="connsiteY2" fmla="*/ 302769 h 302769"/>
                  <a:gd name="connsiteX3" fmla="*/ 0 w 1152128"/>
                  <a:gd name="connsiteY3" fmla="*/ 302769 h 302769"/>
                  <a:gd name="connsiteX4" fmla="*/ 0 w 1152128"/>
                  <a:gd name="connsiteY4" fmla="*/ 0 h 302769"/>
                  <a:gd name="connsiteX0" fmla="*/ 0 w 1152128"/>
                  <a:gd name="connsiteY0" fmla="*/ 0 h 310721"/>
                  <a:gd name="connsiteX1" fmla="*/ 1152128 w 1152128"/>
                  <a:gd name="connsiteY1" fmla="*/ 0 h 310721"/>
                  <a:gd name="connsiteX2" fmla="*/ 1152128 w 1152128"/>
                  <a:gd name="connsiteY2" fmla="*/ 302769 h 310721"/>
                  <a:gd name="connsiteX3" fmla="*/ 341907 w 1152128"/>
                  <a:gd name="connsiteY3" fmla="*/ 310721 h 310721"/>
                  <a:gd name="connsiteX4" fmla="*/ 0 w 1152128"/>
                  <a:gd name="connsiteY4" fmla="*/ 0 h 310721"/>
                  <a:gd name="connsiteX0" fmla="*/ 0 w 1152128"/>
                  <a:gd name="connsiteY0" fmla="*/ 0 h 310721"/>
                  <a:gd name="connsiteX1" fmla="*/ 1152128 w 1152128"/>
                  <a:gd name="connsiteY1" fmla="*/ 0 h 310721"/>
                  <a:gd name="connsiteX2" fmla="*/ 1152128 w 1152128"/>
                  <a:gd name="connsiteY2" fmla="*/ 302769 h 310721"/>
                  <a:gd name="connsiteX3" fmla="*/ 270345 w 1152128"/>
                  <a:gd name="connsiteY3" fmla="*/ 310721 h 310721"/>
                  <a:gd name="connsiteX4" fmla="*/ 0 w 1152128"/>
                  <a:gd name="connsiteY4" fmla="*/ 0 h 310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128" h="310721">
                    <a:moveTo>
                      <a:pt x="0" y="0"/>
                    </a:moveTo>
                    <a:lnTo>
                      <a:pt x="1152128" y="0"/>
                    </a:lnTo>
                    <a:lnTo>
                      <a:pt x="1152128" y="302769"/>
                    </a:lnTo>
                    <a:lnTo>
                      <a:pt x="270345" y="3107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altLang="ko-KR" dirty="0"/>
              </a:p>
            </p:txBody>
          </p:sp>
          <p:sp>
            <p:nvSpPr>
              <p:cNvPr id="6" name="Rectangle 26"/>
              <p:cNvSpPr/>
              <p:nvPr/>
            </p:nvSpPr>
            <p:spPr>
              <a:xfrm>
                <a:off x="3160116" y="1820181"/>
                <a:ext cx="1066212" cy="302769"/>
              </a:xfrm>
              <a:custGeom>
                <a:avLst/>
                <a:gdLst>
                  <a:gd name="connsiteX0" fmla="*/ 0 w 1066212"/>
                  <a:gd name="connsiteY0" fmla="*/ 0 h 302769"/>
                  <a:gd name="connsiteX1" fmla="*/ 1066212 w 1066212"/>
                  <a:gd name="connsiteY1" fmla="*/ 0 h 302769"/>
                  <a:gd name="connsiteX2" fmla="*/ 1066212 w 1066212"/>
                  <a:gd name="connsiteY2" fmla="*/ 302769 h 302769"/>
                  <a:gd name="connsiteX3" fmla="*/ 0 w 1066212"/>
                  <a:gd name="connsiteY3" fmla="*/ 302769 h 302769"/>
                  <a:gd name="connsiteX4" fmla="*/ 0 w 1066212"/>
                  <a:gd name="connsiteY4" fmla="*/ 0 h 302769"/>
                  <a:gd name="connsiteX0" fmla="*/ 0 w 1066212"/>
                  <a:gd name="connsiteY0" fmla="*/ 0 h 302769"/>
                  <a:gd name="connsiteX1" fmla="*/ 795868 w 1066212"/>
                  <a:gd name="connsiteY1" fmla="*/ 23854 h 302769"/>
                  <a:gd name="connsiteX2" fmla="*/ 1066212 w 1066212"/>
                  <a:gd name="connsiteY2" fmla="*/ 302769 h 302769"/>
                  <a:gd name="connsiteX3" fmla="*/ 0 w 1066212"/>
                  <a:gd name="connsiteY3" fmla="*/ 302769 h 302769"/>
                  <a:gd name="connsiteX4" fmla="*/ 0 w 1066212"/>
                  <a:gd name="connsiteY4" fmla="*/ 0 h 302769"/>
                  <a:gd name="connsiteX0" fmla="*/ 0 w 1066212"/>
                  <a:gd name="connsiteY0" fmla="*/ 0 h 302769"/>
                  <a:gd name="connsiteX1" fmla="*/ 795868 w 1066212"/>
                  <a:gd name="connsiteY1" fmla="*/ 0 h 302769"/>
                  <a:gd name="connsiteX2" fmla="*/ 1066212 w 1066212"/>
                  <a:gd name="connsiteY2" fmla="*/ 302769 h 302769"/>
                  <a:gd name="connsiteX3" fmla="*/ 0 w 1066212"/>
                  <a:gd name="connsiteY3" fmla="*/ 302769 h 302769"/>
                  <a:gd name="connsiteX4" fmla="*/ 0 w 1066212"/>
                  <a:gd name="connsiteY4" fmla="*/ 0 h 302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6212" h="302769">
                    <a:moveTo>
                      <a:pt x="0" y="0"/>
                    </a:moveTo>
                    <a:lnTo>
                      <a:pt x="795868" y="0"/>
                    </a:lnTo>
                    <a:lnTo>
                      <a:pt x="1066212" y="302769"/>
                    </a:lnTo>
                    <a:lnTo>
                      <a:pt x="0" y="30276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altLang="ko-KR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923928" y="2122949"/>
                <a:ext cx="302400" cy="3889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altLang="ko-KR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 rot="10800000" flipH="1">
              <a:off x="4128863" y="1819268"/>
              <a:ext cx="1915940" cy="999979"/>
              <a:chOff x="4313444" y="1103352"/>
              <a:chExt cx="1915940" cy="999979"/>
            </a:xfrm>
            <a:solidFill>
              <a:schemeClr val="accent4"/>
            </a:solidFill>
          </p:grpSpPr>
          <p:sp>
            <p:nvSpPr>
              <p:cNvPr id="9" name="Rectangle 18"/>
              <p:cNvSpPr/>
              <p:nvPr/>
            </p:nvSpPr>
            <p:spPr>
              <a:xfrm>
                <a:off x="5077256" y="1792610"/>
                <a:ext cx="1152128" cy="310721"/>
              </a:xfrm>
              <a:custGeom>
                <a:avLst/>
                <a:gdLst>
                  <a:gd name="connsiteX0" fmla="*/ 0 w 1152128"/>
                  <a:gd name="connsiteY0" fmla="*/ 0 h 302769"/>
                  <a:gd name="connsiteX1" fmla="*/ 1152128 w 1152128"/>
                  <a:gd name="connsiteY1" fmla="*/ 0 h 302769"/>
                  <a:gd name="connsiteX2" fmla="*/ 1152128 w 1152128"/>
                  <a:gd name="connsiteY2" fmla="*/ 302769 h 302769"/>
                  <a:gd name="connsiteX3" fmla="*/ 0 w 1152128"/>
                  <a:gd name="connsiteY3" fmla="*/ 302769 h 302769"/>
                  <a:gd name="connsiteX4" fmla="*/ 0 w 1152128"/>
                  <a:gd name="connsiteY4" fmla="*/ 0 h 302769"/>
                  <a:gd name="connsiteX0" fmla="*/ 0 w 1152128"/>
                  <a:gd name="connsiteY0" fmla="*/ 0 h 310721"/>
                  <a:gd name="connsiteX1" fmla="*/ 1152128 w 1152128"/>
                  <a:gd name="connsiteY1" fmla="*/ 0 h 310721"/>
                  <a:gd name="connsiteX2" fmla="*/ 1152128 w 1152128"/>
                  <a:gd name="connsiteY2" fmla="*/ 302769 h 310721"/>
                  <a:gd name="connsiteX3" fmla="*/ 341907 w 1152128"/>
                  <a:gd name="connsiteY3" fmla="*/ 310721 h 310721"/>
                  <a:gd name="connsiteX4" fmla="*/ 0 w 1152128"/>
                  <a:gd name="connsiteY4" fmla="*/ 0 h 310721"/>
                  <a:gd name="connsiteX0" fmla="*/ 0 w 1152128"/>
                  <a:gd name="connsiteY0" fmla="*/ 0 h 310721"/>
                  <a:gd name="connsiteX1" fmla="*/ 1152128 w 1152128"/>
                  <a:gd name="connsiteY1" fmla="*/ 0 h 310721"/>
                  <a:gd name="connsiteX2" fmla="*/ 1152128 w 1152128"/>
                  <a:gd name="connsiteY2" fmla="*/ 302769 h 310721"/>
                  <a:gd name="connsiteX3" fmla="*/ 270345 w 1152128"/>
                  <a:gd name="connsiteY3" fmla="*/ 310721 h 310721"/>
                  <a:gd name="connsiteX4" fmla="*/ 0 w 1152128"/>
                  <a:gd name="connsiteY4" fmla="*/ 0 h 310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128" h="310721">
                    <a:moveTo>
                      <a:pt x="0" y="0"/>
                    </a:moveTo>
                    <a:lnTo>
                      <a:pt x="1152128" y="0"/>
                    </a:lnTo>
                    <a:lnTo>
                      <a:pt x="1152128" y="302769"/>
                    </a:lnTo>
                    <a:lnTo>
                      <a:pt x="270345" y="3107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altLang="ko-KR" dirty="0"/>
              </a:p>
            </p:txBody>
          </p:sp>
          <p:sp>
            <p:nvSpPr>
              <p:cNvPr id="10" name="Rectangle 26"/>
              <p:cNvSpPr/>
              <p:nvPr/>
            </p:nvSpPr>
            <p:spPr>
              <a:xfrm>
                <a:off x="4313444" y="1103352"/>
                <a:ext cx="1066212" cy="302769"/>
              </a:xfrm>
              <a:custGeom>
                <a:avLst/>
                <a:gdLst>
                  <a:gd name="connsiteX0" fmla="*/ 0 w 1066212"/>
                  <a:gd name="connsiteY0" fmla="*/ 0 h 302769"/>
                  <a:gd name="connsiteX1" fmla="*/ 1066212 w 1066212"/>
                  <a:gd name="connsiteY1" fmla="*/ 0 h 302769"/>
                  <a:gd name="connsiteX2" fmla="*/ 1066212 w 1066212"/>
                  <a:gd name="connsiteY2" fmla="*/ 302769 h 302769"/>
                  <a:gd name="connsiteX3" fmla="*/ 0 w 1066212"/>
                  <a:gd name="connsiteY3" fmla="*/ 302769 h 302769"/>
                  <a:gd name="connsiteX4" fmla="*/ 0 w 1066212"/>
                  <a:gd name="connsiteY4" fmla="*/ 0 h 302769"/>
                  <a:gd name="connsiteX0" fmla="*/ 0 w 1066212"/>
                  <a:gd name="connsiteY0" fmla="*/ 0 h 302769"/>
                  <a:gd name="connsiteX1" fmla="*/ 795868 w 1066212"/>
                  <a:gd name="connsiteY1" fmla="*/ 23854 h 302769"/>
                  <a:gd name="connsiteX2" fmla="*/ 1066212 w 1066212"/>
                  <a:gd name="connsiteY2" fmla="*/ 302769 h 302769"/>
                  <a:gd name="connsiteX3" fmla="*/ 0 w 1066212"/>
                  <a:gd name="connsiteY3" fmla="*/ 302769 h 302769"/>
                  <a:gd name="connsiteX4" fmla="*/ 0 w 1066212"/>
                  <a:gd name="connsiteY4" fmla="*/ 0 h 302769"/>
                  <a:gd name="connsiteX0" fmla="*/ 0 w 1066212"/>
                  <a:gd name="connsiteY0" fmla="*/ 0 h 302769"/>
                  <a:gd name="connsiteX1" fmla="*/ 795868 w 1066212"/>
                  <a:gd name="connsiteY1" fmla="*/ 0 h 302769"/>
                  <a:gd name="connsiteX2" fmla="*/ 1066212 w 1066212"/>
                  <a:gd name="connsiteY2" fmla="*/ 302769 h 302769"/>
                  <a:gd name="connsiteX3" fmla="*/ 0 w 1066212"/>
                  <a:gd name="connsiteY3" fmla="*/ 302769 h 302769"/>
                  <a:gd name="connsiteX4" fmla="*/ 0 w 1066212"/>
                  <a:gd name="connsiteY4" fmla="*/ 0 h 302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6212" h="302769">
                    <a:moveTo>
                      <a:pt x="0" y="0"/>
                    </a:moveTo>
                    <a:lnTo>
                      <a:pt x="795868" y="0"/>
                    </a:lnTo>
                    <a:lnTo>
                      <a:pt x="1066212" y="302769"/>
                    </a:lnTo>
                    <a:lnTo>
                      <a:pt x="0" y="30276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altLang="ko-KR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077256" y="1406120"/>
                <a:ext cx="302400" cy="3889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altLang="ko-KR" dirty="0"/>
              </a:p>
            </p:txBody>
          </p:sp>
        </p:grpSp>
        <p:sp>
          <p:nvSpPr>
            <p:cNvPr id="12" name="Oval 11"/>
            <p:cNvSpPr/>
            <p:nvPr/>
          </p:nvSpPr>
          <p:spPr>
            <a:xfrm rot="10800000">
              <a:off x="5958113" y="3773058"/>
              <a:ext cx="733400" cy="733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altLang="ko-KR" dirty="0"/>
            </a:p>
          </p:txBody>
        </p:sp>
        <p:sp>
          <p:nvSpPr>
            <p:cNvPr id="13" name="Oval 12"/>
            <p:cNvSpPr/>
            <p:nvPr/>
          </p:nvSpPr>
          <p:spPr>
            <a:xfrm rot="10800000">
              <a:off x="5958113" y="2692938"/>
              <a:ext cx="733400" cy="733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altLang="ko-KR" dirty="0"/>
            </a:p>
          </p:txBody>
        </p:sp>
        <p:sp>
          <p:nvSpPr>
            <p:cNvPr id="14" name="Oval 13"/>
            <p:cNvSpPr/>
            <p:nvPr/>
          </p:nvSpPr>
          <p:spPr>
            <a:xfrm rot="10800000">
              <a:off x="5958113" y="1612818"/>
              <a:ext cx="733400" cy="733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altLang="ko-KR" dirty="0"/>
            </a:p>
          </p:txBody>
        </p:sp>
        <p:sp>
          <p:nvSpPr>
            <p:cNvPr id="27" name="Pentagon 26"/>
            <p:cNvSpPr/>
            <p:nvPr/>
          </p:nvSpPr>
          <p:spPr>
            <a:xfrm rot="10800000">
              <a:off x="2243401" y="2500243"/>
              <a:ext cx="1122424" cy="1109594"/>
            </a:xfrm>
            <a:prstGeom prst="homePlate">
              <a:avLst>
                <a:gd name="adj" fmla="val 38355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altLang="ko-KR" dirty="0"/>
            </a:p>
          </p:txBody>
        </p:sp>
        <p:sp>
          <p:nvSpPr>
            <p:cNvPr id="28" name="Rectangle 27"/>
            <p:cNvSpPr/>
            <p:nvPr/>
          </p:nvSpPr>
          <p:spPr>
            <a:xfrm rot="10800000">
              <a:off x="4101361" y="2903656"/>
              <a:ext cx="1928760" cy="30276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altLang="ko-KR" dirty="0"/>
            </a:p>
          </p:txBody>
        </p:sp>
        <p:sp>
          <p:nvSpPr>
            <p:cNvPr id="29" name="Oval 28"/>
            <p:cNvSpPr/>
            <p:nvPr/>
          </p:nvSpPr>
          <p:spPr>
            <a:xfrm rot="10800000">
              <a:off x="3005785" y="2331341"/>
              <a:ext cx="1440160" cy="144016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altLang="ko-KR" dirty="0"/>
            </a:p>
          </p:txBody>
        </p:sp>
        <p:sp>
          <p:nvSpPr>
            <p:cNvPr id="30" name="Chevron 29"/>
            <p:cNvSpPr/>
            <p:nvPr/>
          </p:nvSpPr>
          <p:spPr>
            <a:xfrm rot="10800000">
              <a:off x="1997673" y="2500243"/>
              <a:ext cx="614684" cy="1113803"/>
            </a:xfrm>
            <a:prstGeom prst="chevron">
              <a:avLst>
                <a:gd name="adj" fmla="val 71435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altLang="ko-KR" dirty="0">
                <a:solidFill>
                  <a:schemeClr val="tx1"/>
                </a:solidFill>
              </a:endParaRPr>
            </a:p>
          </p:txBody>
        </p:sp>
        <p:pic>
          <p:nvPicPr>
            <p:cNvPr id="37" name="Imagen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3127600" y="2692939"/>
              <a:ext cx="1197324" cy="733399"/>
            </a:xfrm>
            <a:prstGeom prst="rect">
              <a:avLst/>
            </a:prstGeom>
          </p:spPr>
        </p:pic>
      </p:grpSp>
      <p:sp>
        <p:nvSpPr>
          <p:cNvPr id="40" name="Trapezoid 13">
            <a:extLst>
              <a:ext uri="{FF2B5EF4-FFF2-40B4-BE49-F238E27FC236}">
                <a16:creationId xmlns:a16="http://schemas.microsoft.com/office/drawing/2014/main" id="{CEA923DC-2B60-4B7E-8D70-BCB44E0433D2}"/>
              </a:ext>
            </a:extLst>
          </p:cNvPr>
          <p:cNvSpPr/>
          <p:nvPr/>
        </p:nvSpPr>
        <p:spPr>
          <a:xfrm>
            <a:off x="2372164" y="2665404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altLang="ko-KR" dirty="0"/>
          </a:p>
        </p:txBody>
      </p:sp>
      <p:sp>
        <p:nvSpPr>
          <p:cNvPr id="41" name="Oval 7"/>
          <p:cNvSpPr>
            <a:spLocks noChangeAspect="1"/>
          </p:cNvSpPr>
          <p:nvPr/>
        </p:nvSpPr>
        <p:spPr>
          <a:xfrm>
            <a:off x="2364078" y="3752372"/>
            <a:ext cx="320500" cy="32049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altLang="ko-KR" dirty="0"/>
          </a:p>
        </p:txBody>
      </p:sp>
      <p:sp>
        <p:nvSpPr>
          <p:cNvPr id="43" name="Flecha abajo 42"/>
          <p:cNvSpPr/>
          <p:nvPr/>
        </p:nvSpPr>
        <p:spPr>
          <a:xfrm>
            <a:off x="2452488" y="3282680"/>
            <a:ext cx="144016" cy="1463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4" name="Flecha abajo 43"/>
          <p:cNvSpPr/>
          <p:nvPr/>
        </p:nvSpPr>
        <p:spPr>
          <a:xfrm>
            <a:off x="2452488" y="4362800"/>
            <a:ext cx="144016" cy="1463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1" name="Oval 44">
            <a:extLst>
              <a:ext uri="{FF2B5EF4-FFF2-40B4-BE49-F238E27FC236}">
                <a16:creationId xmlns:a16="http://schemas.microsoft.com/office/drawing/2014/main" id="{76730F0A-55ED-4BC7-ACD2-11C5DF5601C0}"/>
              </a:ext>
            </a:extLst>
          </p:cNvPr>
          <p:cNvSpPr>
            <a:spLocks noChangeAspect="1"/>
          </p:cNvSpPr>
          <p:nvPr/>
        </p:nvSpPr>
        <p:spPr>
          <a:xfrm>
            <a:off x="2390232" y="476824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altLang="ko-KR" dirty="0"/>
          </a:p>
        </p:txBody>
      </p:sp>
      <p:sp>
        <p:nvSpPr>
          <p:cNvPr id="54" name="TextBox 15"/>
          <p:cNvSpPr txBox="1"/>
          <p:nvPr/>
        </p:nvSpPr>
        <p:spPr>
          <a:xfrm>
            <a:off x="6870460" y="3153730"/>
            <a:ext cx="180020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s-MX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 el análisis de datos (Data </a:t>
            </a:r>
            <a:r>
              <a:rPr lang="es-MX" altLang="ko-KR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analytics</a:t>
            </a:r>
            <a:r>
              <a:rPr lang="es-MX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 se examinan la información mediante validaciones y métodos estadísticos para la detección de anomalías o aspectos donde los riesgos pueden estar presentes.</a:t>
            </a:r>
          </a:p>
        </p:txBody>
      </p:sp>
    </p:spTree>
    <p:extLst>
      <p:ext uri="{BB962C8B-B14F-4D97-AF65-F5344CB8AC3E}">
        <p14:creationId xmlns:p14="http://schemas.microsoft.com/office/powerpoint/2010/main" val="24083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martArt Placeholder 13"/>
          <p:cNvGraphicFramePr>
            <a:graphicFrameLocks/>
          </p:cNvGraphicFramePr>
          <p:nvPr>
            <p:extLst/>
          </p:nvPr>
        </p:nvGraphicFramePr>
        <p:xfrm>
          <a:off x="697056" y="2220637"/>
          <a:ext cx="3831054" cy="328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직사각형 9"/>
          <p:cNvSpPr/>
          <p:nvPr/>
        </p:nvSpPr>
        <p:spPr>
          <a:xfrm>
            <a:off x="5140179" y="2374917"/>
            <a:ext cx="504055" cy="50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altLang="ko-KR" b="1" dirty="0">
                <a:cs typeface="Arial" pitchFamily="34" charset="0"/>
              </a:rPr>
              <a:t>A</a:t>
            </a:r>
          </a:p>
        </p:txBody>
      </p:sp>
      <p:sp>
        <p:nvSpPr>
          <p:cNvPr id="6" name="직사각형 15"/>
          <p:cNvSpPr/>
          <p:nvPr/>
        </p:nvSpPr>
        <p:spPr>
          <a:xfrm>
            <a:off x="5140179" y="3009219"/>
            <a:ext cx="504055" cy="504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altLang="ko-KR" b="1" dirty="0">
                <a:cs typeface="Arial" pitchFamily="34" charset="0"/>
              </a:rPr>
              <a:t>B</a:t>
            </a:r>
          </a:p>
        </p:txBody>
      </p:sp>
      <p:sp>
        <p:nvSpPr>
          <p:cNvPr id="7" name="직사각형 17"/>
          <p:cNvSpPr/>
          <p:nvPr/>
        </p:nvSpPr>
        <p:spPr>
          <a:xfrm>
            <a:off x="5140179" y="3632927"/>
            <a:ext cx="504055" cy="504000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altLang="ko-KR" b="1" dirty="0">
                <a:cs typeface="Arial" pitchFamily="34" charset="0"/>
              </a:rPr>
              <a:t>C</a:t>
            </a:r>
          </a:p>
        </p:txBody>
      </p:sp>
      <p:sp>
        <p:nvSpPr>
          <p:cNvPr id="8" name="직사각형 19"/>
          <p:cNvSpPr/>
          <p:nvPr/>
        </p:nvSpPr>
        <p:spPr>
          <a:xfrm>
            <a:off x="5140179" y="4256635"/>
            <a:ext cx="504055" cy="504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altLang="ko-KR" b="1" dirty="0">
                <a:cs typeface="Arial" pitchFamily="34" charset="0"/>
              </a:rPr>
              <a:t>D</a:t>
            </a:r>
          </a:p>
        </p:txBody>
      </p:sp>
      <p:sp>
        <p:nvSpPr>
          <p:cNvPr id="9" name="직사각형 21"/>
          <p:cNvSpPr/>
          <p:nvPr/>
        </p:nvSpPr>
        <p:spPr>
          <a:xfrm>
            <a:off x="5140179" y="4880343"/>
            <a:ext cx="504055" cy="504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altLang="ko-KR" b="1" dirty="0">
                <a:cs typeface="Arial" pitchFamily="34" charset="0"/>
              </a:rPr>
              <a:t>E</a:t>
            </a:r>
          </a:p>
        </p:txBody>
      </p:sp>
      <p:cxnSp>
        <p:nvCxnSpPr>
          <p:cNvPr id="10" name="직선 연결선 2"/>
          <p:cNvCxnSpPr/>
          <p:nvPr/>
        </p:nvCxnSpPr>
        <p:spPr>
          <a:xfrm>
            <a:off x="3015943" y="2626917"/>
            <a:ext cx="2016224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24"/>
          <p:cNvCxnSpPr/>
          <p:nvPr/>
        </p:nvCxnSpPr>
        <p:spPr>
          <a:xfrm>
            <a:off x="3375983" y="3261219"/>
            <a:ext cx="1656184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25"/>
          <p:cNvCxnSpPr/>
          <p:nvPr/>
        </p:nvCxnSpPr>
        <p:spPr>
          <a:xfrm>
            <a:off x="3736022" y="3884927"/>
            <a:ext cx="1296144" cy="0"/>
          </a:xfrm>
          <a:prstGeom prst="line">
            <a:avLst/>
          </a:prstGeom>
          <a:ln w="19050">
            <a:solidFill>
              <a:schemeClr val="accent3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26"/>
          <p:cNvCxnSpPr/>
          <p:nvPr/>
        </p:nvCxnSpPr>
        <p:spPr>
          <a:xfrm>
            <a:off x="4132166" y="4508635"/>
            <a:ext cx="900000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27"/>
          <p:cNvCxnSpPr/>
          <p:nvPr/>
        </p:nvCxnSpPr>
        <p:spPr>
          <a:xfrm>
            <a:off x="4528111" y="5132343"/>
            <a:ext cx="504056" cy="0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749234" y="2196474"/>
            <a:ext cx="2999231" cy="737776"/>
            <a:chOff x="1472558" y="906225"/>
            <a:chExt cx="2765965" cy="737775"/>
          </a:xfrm>
        </p:grpSpPr>
        <p:sp>
          <p:nvSpPr>
            <p:cNvPr id="16" name="TextBox 15"/>
            <p:cNvSpPr txBox="1"/>
            <p:nvPr/>
          </p:nvSpPr>
          <p:spPr>
            <a:xfrm>
              <a:off x="1472558" y="1243891"/>
              <a:ext cx="2765965" cy="4001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s-MX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Comportamientos atípicos, fluctuaciones irregulares en la aplicación de recursos, etc..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72558" y="906225"/>
              <a:ext cx="2765965" cy="461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s-MX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Identificación de operaciones con riesgos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49234" y="2915166"/>
            <a:ext cx="2999231" cy="722386"/>
            <a:chOff x="1472558" y="998559"/>
            <a:chExt cx="2765965" cy="722385"/>
          </a:xfrm>
        </p:grpSpPr>
        <p:sp>
          <p:nvSpPr>
            <p:cNvPr id="19" name="TextBox 18"/>
            <p:cNvSpPr txBox="1"/>
            <p:nvPr/>
          </p:nvSpPr>
          <p:spPr>
            <a:xfrm>
              <a:off x="1472558" y="1166947"/>
              <a:ext cx="2765965" cy="553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s-MX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Validación que los bienes y/o servicios adquiridos correspondan a los autorizados por cada fondo y/o programa.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s-MX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Verificación de compras p/fondo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49234" y="3652720"/>
            <a:ext cx="2999231" cy="683196"/>
            <a:chOff x="1472558" y="1037749"/>
            <a:chExt cx="2765965" cy="683195"/>
          </a:xfrm>
        </p:grpSpPr>
        <p:sp>
          <p:nvSpPr>
            <p:cNvPr id="22" name="TextBox 21"/>
            <p:cNvSpPr txBox="1"/>
            <p:nvPr/>
          </p:nvSpPr>
          <p:spPr>
            <a:xfrm>
              <a:off x="1472558" y="1166947"/>
              <a:ext cx="2765965" cy="553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endParaRPr lang="es-MX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just"/>
              <a:r>
                <a:rPr lang="es-MX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Compras o pagos de nómina que superan límites establecidos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72558" y="1037749"/>
              <a:ext cx="2765965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s-MX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Parametrización de costos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49234" y="4274947"/>
            <a:ext cx="2999231" cy="645443"/>
            <a:chOff x="1472558" y="998559"/>
            <a:chExt cx="2765965" cy="645442"/>
          </a:xfrm>
        </p:grpSpPr>
        <p:sp>
          <p:nvSpPr>
            <p:cNvPr id="25" name="TextBox 24"/>
            <p:cNvSpPr txBox="1"/>
            <p:nvPr/>
          </p:nvSpPr>
          <p:spPr>
            <a:xfrm>
              <a:off x="1472558" y="1243892"/>
              <a:ext cx="2765965" cy="4001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s-MX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Validación de facturas entre el fiscalizado </a:t>
              </a:r>
              <a:r>
                <a:rPr lang="es-MX" altLang="ko-KR" sz="10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vs.</a:t>
              </a:r>
              <a:r>
                <a:rPr lang="es-MX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CFDI-SAT.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MX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Autentificación de pagos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49234" y="4913021"/>
            <a:ext cx="3113987" cy="645443"/>
            <a:chOff x="1472558" y="998558"/>
            <a:chExt cx="2765965" cy="645442"/>
          </a:xfrm>
        </p:grpSpPr>
        <p:sp>
          <p:nvSpPr>
            <p:cNvPr id="28" name="TextBox 27"/>
            <p:cNvSpPr txBox="1"/>
            <p:nvPr/>
          </p:nvSpPr>
          <p:spPr>
            <a:xfrm>
              <a:off x="1472558" y="1243891"/>
              <a:ext cx="2765965" cy="4001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s-MX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Validación de los </a:t>
              </a:r>
              <a:r>
                <a:rPr lang="es-MX" altLang="ko-KR" sz="1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RFC´s</a:t>
              </a:r>
              <a:r>
                <a:rPr lang="es-MX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de proveedores y de trabajadores de nóminas.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72558" y="998558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MX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Detección de información inconsistente</a:t>
              </a:r>
            </a:p>
          </p:txBody>
        </p:sp>
      </p:grpSp>
      <p:sp>
        <p:nvSpPr>
          <p:cNvPr id="3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496" y="980729"/>
            <a:ext cx="9144000" cy="576064"/>
          </a:xfrm>
        </p:spPr>
        <p:txBody>
          <a:bodyPr>
            <a:normAutofit fontScale="92500" lnSpcReduction="10000"/>
          </a:bodyPr>
          <a:lstStyle/>
          <a:p>
            <a:r>
              <a:rPr lang="es-MX" altLang="ko-KR" dirty="0" smtClean="0"/>
              <a:t>Análisis de datos</a:t>
            </a:r>
            <a:endParaRPr lang="es-MX" altLang="ko-KR" dirty="0"/>
          </a:p>
        </p:txBody>
      </p:sp>
      <p:sp>
        <p:nvSpPr>
          <p:cNvPr id="33" name="Text Placeholder 2"/>
          <p:cNvSpPr txBox="1">
            <a:spLocks/>
          </p:cNvSpPr>
          <p:nvPr/>
        </p:nvSpPr>
        <p:spPr>
          <a:xfrm>
            <a:off x="35496" y="1556793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altLang="ko-KR" dirty="0"/>
              <a:t>(ejemplos de algunos procesos que pueden ser automatizados)</a:t>
            </a:r>
          </a:p>
        </p:txBody>
      </p:sp>
      <p:sp>
        <p:nvSpPr>
          <p:cNvPr id="34" name="Text Placeholder 17"/>
          <p:cNvSpPr txBox="1">
            <a:spLocks/>
          </p:cNvSpPr>
          <p:nvPr/>
        </p:nvSpPr>
        <p:spPr>
          <a:xfrm rot="16200000">
            <a:off x="-1283151" y="3660274"/>
            <a:ext cx="3373510" cy="318675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000" b="1" dirty="0">
                <a:cs typeface="Arial" pitchFamily="34" charset="0"/>
              </a:rPr>
              <a:t>Nivel estimado de complejidad en la automatización</a:t>
            </a:r>
          </a:p>
        </p:txBody>
      </p:sp>
    </p:spTree>
    <p:extLst>
      <p:ext uri="{BB962C8B-B14F-4D97-AF65-F5344CB8AC3E}">
        <p14:creationId xmlns:p14="http://schemas.microsoft.com/office/powerpoint/2010/main" val="245924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980729"/>
            <a:ext cx="9144000" cy="576064"/>
          </a:xfrm>
        </p:spPr>
        <p:txBody>
          <a:bodyPr>
            <a:normAutofit fontScale="92500" lnSpcReduction="10000"/>
          </a:bodyPr>
          <a:lstStyle/>
          <a:p>
            <a:r>
              <a:rPr lang="es-MX" altLang="ko-K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Selección de </a:t>
            </a:r>
            <a:r>
              <a:rPr lang="es-MX" altLang="ko-K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casos</a:t>
            </a:r>
            <a:endParaRPr lang="es-MX" altLang="ko-K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849694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0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 rot="20237433">
            <a:off x="-477351" y="3041813"/>
            <a:ext cx="10281498" cy="1357063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330200" dist="27940" dir="1080000" sx="1000" sy="1000" algn="ctr">
              <a:srgbClr val="000000">
                <a:alpha val="13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64515">
              <a:defRPr/>
            </a:pPr>
            <a:endParaRPr lang="es-MX" sz="914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813" t="5592" r="3437" b="4577"/>
          <a:stretch/>
        </p:blipFill>
        <p:spPr>
          <a:xfrm>
            <a:off x="791580" y="1844823"/>
            <a:ext cx="7560840" cy="3816425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627124" y="188640"/>
            <a:ext cx="8167447" cy="1063487"/>
            <a:chOff x="642187" y="182756"/>
            <a:chExt cx="8167447" cy="1063487"/>
          </a:xfrm>
        </p:grpSpPr>
        <p:pic>
          <p:nvPicPr>
            <p:cNvPr id="7" name="Imagen 6" descr="color.wm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187" y="182756"/>
              <a:ext cx="1553166" cy="48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upo 7"/>
            <p:cNvGrpSpPr/>
            <p:nvPr/>
          </p:nvGrpSpPr>
          <p:grpSpPr>
            <a:xfrm>
              <a:off x="1958287" y="590999"/>
              <a:ext cx="6851347" cy="655244"/>
              <a:chOff x="2070888" y="1423537"/>
              <a:chExt cx="6851347" cy="655244"/>
            </a:xfrm>
          </p:grpSpPr>
          <p:sp>
            <p:nvSpPr>
              <p:cNvPr id="9" name="CuadroTexto 8"/>
              <p:cNvSpPr txBox="1"/>
              <p:nvPr/>
            </p:nvSpPr>
            <p:spPr>
              <a:xfrm>
                <a:off x="2070888" y="1423537"/>
                <a:ext cx="6851347" cy="655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3658" b="1" cap="small" dirty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Importancia del Gasto Federalizado</a:t>
                </a:r>
              </a:p>
            </p:txBody>
          </p:sp>
          <p:cxnSp>
            <p:nvCxnSpPr>
              <p:cNvPr id="10" name="25 Conector recto"/>
              <p:cNvCxnSpPr/>
              <p:nvPr/>
            </p:nvCxnSpPr>
            <p:spPr>
              <a:xfrm flipH="1">
                <a:off x="2133453" y="1999818"/>
                <a:ext cx="6482532" cy="1"/>
              </a:xfrm>
              <a:prstGeom prst="line">
                <a:avLst/>
              </a:prstGeom>
              <a:noFill/>
              <a:ln w="76200" cap="flat" cmpd="sng" algn="ctr">
                <a:solidFill>
                  <a:srgbClr val="B9313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</p:spTree>
    <p:extLst>
      <p:ext uri="{BB962C8B-B14F-4D97-AF65-F5344CB8AC3E}">
        <p14:creationId xmlns:p14="http://schemas.microsoft.com/office/powerpoint/2010/main" val="395583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980729"/>
            <a:ext cx="9144000" cy="576064"/>
          </a:xfrm>
        </p:spPr>
        <p:txBody>
          <a:bodyPr>
            <a:normAutofit fontScale="92500" lnSpcReduction="10000"/>
          </a:bodyPr>
          <a:lstStyle/>
          <a:p>
            <a:r>
              <a:rPr lang="es-MX" altLang="ko-K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Selección de </a:t>
            </a:r>
            <a:r>
              <a:rPr lang="es-MX" altLang="ko-K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casos</a:t>
            </a:r>
            <a:endParaRPr lang="es-MX" altLang="ko-K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467545" y="5122720"/>
            <a:ext cx="22926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altLang="ko-KR" sz="2000" b="1" dirty="0">
                <a:solidFill>
                  <a:schemeClr val="accent1">
                    <a:lumMod val="50000"/>
                  </a:schemeClr>
                </a:solidFill>
              </a:rPr>
              <a:t>Análisis de datos</a:t>
            </a:r>
            <a:endParaRPr lang="es-MX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95" y="3014263"/>
            <a:ext cx="2848423" cy="1719612"/>
          </a:xfrm>
          <a:prstGeom prst="rect">
            <a:avLst/>
          </a:prstGeom>
        </p:spPr>
      </p:pic>
      <p:grpSp>
        <p:nvGrpSpPr>
          <p:cNvPr id="46" name="Group 3"/>
          <p:cNvGrpSpPr/>
          <p:nvPr/>
        </p:nvGrpSpPr>
        <p:grpSpPr>
          <a:xfrm rot="16200000">
            <a:off x="3768701" y="2562833"/>
            <a:ext cx="1580694" cy="2573783"/>
            <a:chOff x="3347864" y="1043588"/>
            <a:chExt cx="2127894" cy="3464768"/>
          </a:xfrm>
        </p:grpSpPr>
        <p:grpSp>
          <p:nvGrpSpPr>
            <p:cNvPr id="47" name="Group 4"/>
            <p:cNvGrpSpPr/>
            <p:nvPr/>
          </p:nvGrpSpPr>
          <p:grpSpPr>
            <a:xfrm>
              <a:off x="3347864" y="1043588"/>
              <a:ext cx="1807516" cy="1944216"/>
              <a:chOff x="3347864" y="1043588"/>
              <a:chExt cx="1807516" cy="1944216"/>
            </a:xfrm>
          </p:grpSpPr>
          <p:sp>
            <p:nvSpPr>
              <p:cNvPr id="51" name="Up Arrow 8"/>
              <p:cNvSpPr/>
              <p:nvPr/>
            </p:nvSpPr>
            <p:spPr>
              <a:xfrm>
                <a:off x="3347864" y="1043588"/>
                <a:ext cx="864096" cy="1152128"/>
              </a:xfrm>
              <a:prstGeom prst="upArrow">
                <a:avLst>
                  <a:gd name="adj1" fmla="val 50000"/>
                  <a:gd name="adj2" fmla="val 68625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altLang="ko-KR" dirty="0"/>
              </a:p>
            </p:txBody>
          </p:sp>
          <p:sp>
            <p:nvSpPr>
              <p:cNvPr id="52" name="Block Arc 9"/>
              <p:cNvSpPr/>
              <p:nvPr/>
            </p:nvSpPr>
            <p:spPr>
              <a:xfrm rot="10800000">
                <a:off x="3571204" y="1403628"/>
                <a:ext cx="1584176" cy="1584176"/>
              </a:xfrm>
              <a:prstGeom prst="blockArc">
                <a:avLst>
                  <a:gd name="adj1" fmla="val 16074307"/>
                  <a:gd name="adj2" fmla="val 209627"/>
                  <a:gd name="adj3" fmla="val 27266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altLang="ko-KR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8" name="Group 5"/>
            <p:cNvGrpSpPr/>
            <p:nvPr/>
          </p:nvGrpSpPr>
          <p:grpSpPr>
            <a:xfrm rot="10800000">
              <a:off x="3668242" y="2564140"/>
              <a:ext cx="1807516" cy="1944216"/>
              <a:chOff x="3347864" y="1043588"/>
              <a:chExt cx="1807516" cy="1944216"/>
            </a:xfrm>
          </p:grpSpPr>
          <p:sp>
            <p:nvSpPr>
              <p:cNvPr id="49" name="Up Arrow 6"/>
              <p:cNvSpPr/>
              <p:nvPr/>
            </p:nvSpPr>
            <p:spPr>
              <a:xfrm>
                <a:off x="3347864" y="1043588"/>
                <a:ext cx="864096" cy="1152128"/>
              </a:xfrm>
              <a:prstGeom prst="upArrow">
                <a:avLst>
                  <a:gd name="adj1" fmla="val 50000"/>
                  <a:gd name="adj2" fmla="val 68625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altLang="ko-KR" dirty="0"/>
              </a:p>
            </p:txBody>
          </p:sp>
          <p:sp>
            <p:nvSpPr>
              <p:cNvPr id="50" name="Block Arc 7"/>
              <p:cNvSpPr/>
              <p:nvPr/>
            </p:nvSpPr>
            <p:spPr>
              <a:xfrm rot="10800000">
                <a:off x="3571204" y="1403628"/>
                <a:ext cx="1584176" cy="1584176"/>
              </a:xfrm>
              <a:prstGeom prst="blockArc">
                <a:avLst>
                  <a:gd name="adj1" fmla="val 16074307"/>
                  <a:gd name="adj2" fmla="val 209627"/>
                  <a:gd name="adj3" fmla="val 27266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altLang="ko-KR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3" name="Block Arc 7"/>
          <p:cNvSpPr/>
          <p:nvPr/>
        </p:nvSpPr>
        <p:spPr>
          <a:xfrm rot="10498241">
            <a:off x="4395464" y="3278775"/>
            <a:ext cx="1176796" cy="1176796"/>
          </a:xfrm>
          <a:prstGeom prst="blockArc">
            <a:avLst>
              <a:gd name="adj1" fmla="val 16074307"/>
              <a:gd name="adj2" fmla="val 209627"/>
              <a:gd name="adj3" fmla="val 2726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altLang="ko-KR" dirty="0">
              <a:solidFill>
                <a:schemeClr val="tx1"/>
              </a:solidFill>
            </a:endParaRPr>
          </a:p>
        </p:txBody>
      </p:sp>
      <p:sp>
        <p:nvSpPr>
          <p:cNvPr id="54" name="Up Arrow 6"/>
          <p:cNvSpPr/>
          <p:nvPr/>
        </p:nvSpPr>
        <p:spPr>
          <a:xfrm rot="5400000">
            <a:off x="5111030" y="3867637"/>
            <a:ext cx="641889" cy="855852"/>
          </a:xfrm>
          <a:prstGeom prst="upArrow">
            <a:avLst>
              <a:gd name="adj1" fmla="val 50000"/>
              <a:gd name="adj2" fmla="val 6862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altLang="ko-KR" dirty="0"/>
          </a:p>
        </p:txBody>
      </p:sp>
      <p:sp>
        <p:nvSpPr>
          <p:cNvPr id="55" name="Text Placeholder 17"/>
          <p:cNvSpPr txBox="1">
            <a:spLocks/>
          </p:cNvSpPr>
          <p:nvPr/>
        </p:nvSpPr>
        <p:spPr>
          <a:xfrm>
            <a:off x="6084168" y="2821579"/>
            <a:ext cx="2736304" cy="318675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Casos no complejos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058452" y="3109611"/>
            <a:ext cx="2834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 errores u omisiones que si bien comprometen el correcto uso de los recursos públicos, continua su proceso “normal” para el levantamiento de la observación que corresponda</a:t>
            </a:r>
          </a:p>
        </p:txBody>
      </p:sp>
      <p:sp>
        <p:nvSpPr>
          <p:cNvPr id="57" name="Text Placeholder 17"/>
          <p:cNvSpPr txBox="1">
            <a:spLocks/>
          </p:cNvSpPr>
          <p:nvPr/>
        </p:nvSpPr>
        <p:spPr>
          <a:xfrm>
            <a:off x="6109884" y="4326196"/>
            <a:ext cx="2736304" cy="318675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Casos complejos</a:t>
            </a:r>
          </a:p>
        </p:txBody>
      </p:sp>
      <p:sp>
        <p:nvSpPr>
          <p:cNvPr id="58" name="TextBox 56"/>
          <p:cNvSpPr txBox="1"/>
          <p:nvPr/>
        </p:nvSpPr>
        <p:spPr>
          <a:xfrm>
            <a:off x="6084168" y="4614229"/>
            <a:ext cx="2834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Casos que impliquen un posible fraude o riesgos en la aplicación de los recursos se analizan con mayor profundidad.</a:t>
            </a:r>
          </a:p>
        </p:txBody>
      </p:sp>
    </p:spTree>
    <p:extLst>
      <p:ext uri="{BB962C8B-B14F-4D97-AF65-F5344CB8AC3E}">
        <p14:creationId xmlns:p14="http://schemas.microsoft.com/office/powerpoint/2010/main" val="7531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685508" y="2669235"/>
            <a:ext cx="2286080" cy="3015344"/>
            <a:chOff x="1685507" y="1811984"/>
            <a:chExt cx="2286080" cy="3015344"/>
          </a:xfrm>
        </p:grpSpPr>
        <p:sp>
          <p:nvSpPr>
            <p:cNvPr id="4" name="Rectangle 3"/>
            <p:cNvSpPr/>
            <p:nvPr/>
          </p:nvSpPr>
          <p:spPr>
            <a:xfrm>
              <a:off x="3863587" y="2091024"/>
              <a:ext cx="108000" cy="273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altLang="ko-KR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51587" y="2091024"/>
              <a:ext cx="16200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altLang="ko-KR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685507" y="1811984"/>
              <a:ext cx="666080" cy="666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altLang="ko-KR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158891" y="2669235"/>
            <a:ext cx="2287256" cy="3015344"/>
            <a:chOff x="5158891" y="1811984"/>
            <a:chExt cx="2287256" cy="3015344"/>
          </a:xfrm>
        </p:grpSpPr>
        <p:sp>
          <p:nvSpPr>
            <p:cNvPr id="7" name="Rectangle 6"/>
            <p:cNvSpPr/>
            <p:nvPr/>
          </p:nvSpPr>
          <p:spPr>
            <a:xfrm>
              <a:off x="5158891" y="2091024"/>
              <a:ext cx="108000" cy="27363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altLang="ko-KR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58891" y="2091024"/>
              <a:ext cx="1620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altLang="ko-KR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6780067" y="1811984"/>
              <a:ext cx="666080" cy="6660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altLang="ko-KR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822854" y="4083655"/>
            <a:ext cx="2276381" cy="1600922"/>
            <a:chOff x="4822853" y="3226405"/>
            <a:chExt cx="2276381" cy="1600922"/>
          </a:xfrm>
          <a:gradFill>
            <a:gsLst>
              <a:gs pos="0">
                <a:srgbClr val="85D8DE">
                  <a:lumMod val="70000"/>
                </a:srgbClr>
              </a:gs>
              <a:gs pos="100000">
                <a:srgbClr val="85D8DE">
                  <a:lumMod val="70000"/>
                </a:srgbClr>
              </a:gs>
            </a:gsLst>
            <a:lin ang="5400000" scaled="0"/>
          </a:gradFill>
        </p:grpSpPr>
        <p:sp>
          <p:nvSpPr>
            <p:cNvPr id="6" name="Rectangle 5"/>
            <p:cNvSpPr/>
            <p:nvPr/>
          </p:nvSpPr>
          <p:spPr>
            <a:xfrm>
              <a:off x="4822853" y="3505444"/>
              <a:ext cx="108000" cy="132188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altLang="ko-KR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22853" y="3505445"/>
              <a:ext cx="1620000" cy="108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altLang="ko-KR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6433154" y="3226405"/>
              <a:ext cx="666080" cy="66608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altLang="ko-KR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178949" y="4101504"/>
            <a:ext cx="2128676" cy="1583074"/>
            <a:chOff x="2178948" y="3244253"/>
            <a:chExt cx="2128676" cy="1583074"/>
          </a:xfrm>
          <a:gradFill>
            <a:gsLst>
              <a:gs pos="0">
                <a:srgbClr val="85D8DE">
                  <a:lumMod val="70000"/>
                </a:srgbClr>
              </a:gs>
              <a:gs pos="100000">
                <a:srgbClr val="85D8DE">
                  <a:lumMod val="70000"/>
                </a:srgbClr>
              </a:gs>
            </a:gsLst>
            <a:lin ang="5400000" scaled="0"/>
          </a:gradFill>
        </p:grpSpPr>
        <p:sp>
          <p:nvSpPr>
            <p:cNvPr id="5" name="Rectangle 4"/>
            <p:cNvSpPr/>
            <p:nvPr/>
          </p:nvSpPr>
          <p:spPr>
            <a:xfrm>
              <a:off x="4199624" y="3505444"/>
              <a:ext cx="108000" cy="132188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altLang="ko-K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87624" y="3505445"/>
              <a:ext cx="1620000" cy="108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altLang="ko-KR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178948" y="3244253"/>
              <a:ext cx="666080" cy="66608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altLang="ko-KR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8648" y="3393286"/>
            <a:ext cx="2566009" cy="752481"/>
            <a:chOff x="2551706" y="4327204"/>
            <a:chExt cx="2152228" cy="752480"/>
          </a:xfrm>
        </p:grpSpPr>
        <p:sp>
          <p:nvSpPr>
            <p:cNvPr id="17" name="TextBox 16"/>
            <p:cNvSpPr txBox="1"/>
            <p:nvPr/>
          </p:nvSpPr>
          <p:spPr>
            <a:xfrm>
              <a:off x="2551706" y="4502604"/>
              <a:ext cx="2152228" cy="5770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s-MX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Transacciones con empresas que se encuentran en el supuesto del Art. 69-B del CFF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51706" y="4327204"/>
              <a:ext cx="21522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s-MX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Proveedores riesgosos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12361" y="4796941"/>
            <a:ext cx="2566009" cy="752481"/>
            <a:chOff x="2551706" y="4327204"/>
            <a:chExt cx="2152228" cy="752480"/>
          </a:xfrm>
        </p:grpSpPr>
        <p:sp>
          <p:nvSpPr>
            <p:cNvPr id="20" name="TextBox 19"/>
            <p:cNvSpPr txBox="1"/>
            <p:nvPr/>
          </p:nvSpPr>
          <p:spPr>
            <a:xfrm>
              <a:off x="2551706" y="4502604"/>
              <a:ext cx="2152228" cy="5770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s-MX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Concentración del gasto público en ciertos proveedores o rubros de gasto muy particulares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51706" y="4327204"/>
              <a:ext cx="21522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s-MX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Fluctuaciones irregulares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54464" y="4796941"/>
            <a:ext cx="2566009" cy="717856"/>
            <a:chOff x="2551706" y="4327204"/>
            <a:chExt cx="2152228" cy="717855"/>
          </a:xfrm>
        </p:grpSpPr>
        <p:sp>
          <p:nvSpPr>
            <p:cNvPr id="23" name="TextBox 22"/>
            <p:cNvSpPr txBox="1"/>
            <p:nvPr/>
          </p:nvSpPr>
          <p:spPr>
            <a:xfrm>
              <a:off x="2551706" y="4537229"/>
              <a:ext cx="2152228" cy="5078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MX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El gasto superar ciertos límites o representa o las erogaciones representan montos exorbitantes no registrados con antelación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51706" y="4327204"/>
              <a:ext cx="21522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MX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Tendencias perniciosas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44209" y="3393280"/>
            <a:ext cx="2566009" cy="694773"/>
            <a:chOff x="2551706" y="4327205"/>
            <a:chExt cx="2152228" cy="694773"/>
          </a:xfrm>
        </p:grpSpPr>
        <p:sp>
          <p:nvSpPr>
            <p:cNvPr id="26" name="TextBox 25"/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MX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Comportamientos atípicos  en el uso de los recursos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51706" y="4327205"/>
              <a:ext cx="21522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MX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Outliers</a:t>
              </a:r>
              <a:endParaRPr lang="es-MX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0" y="5684578"/>
            <a:ext cx="9144000" cy="31617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altLang="ko-KR" dirty="0"/>
          </a:p>
        </p:txBody>
      </p:sp>
      <p:grpSp>
        <p:nvGrpSpPr>
          <p:cNvPr id="43" name="Group 42"/>
          <p:cNvGrpSpPr/>
          <p:nvPr/>
        </p:nvGrpSpPr>
        <p:grpSpPr>
          <a:xfrm>
            <a:off x="4233358" y="2167528"/>
            <a:ext cx="666080" cy="3517050"/>
            <a:chOff x="4233358" y="1310278"/>
            <a:chExt cx="666080" cy="3517050"/>
          </a:xfrm>
          <a:gradFill>
            <a:gsLst>
              <a:gs pos="0">
                <a:srgbClr val="85D8DE">
                  <a:lumMod val="70000"/>
                </a:srgbClr>
              </a:gs>
              <a:gs pos="100000">
                <a:srgbClr val="85D8DE">
                  <a:lumMod val="70000"/>
                </a:srgbClr>
              </a:gs>
            </a:gsLst>
            <a:lin ang="5400000" scaled="0"/>
          </a:gradFill>
        </p:grpSpPr>
        <p:sp>
          <p:nvSpPr>
            <p:cNvPr id="33" name="Rectangle 32"/>
            <p:cNvSpPr/>
            <p:nvPr/>
          </p:nvSpPr>
          <p:spPr>
            <a:xfrm>
              <a:off x="4512398" y="1586968"/>
              <a:ext cx="108000" cy="32403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altLang="ko-KR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4233358" y="1310278"/>
              <a:ext cx="666080" cy="66608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altLang="ko-KR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030922" y="1968510"/>
            <a:ext cx="2277382" cy="948690"/>
            <a:chOff x="2551706" y="4234870"/>
            <a:chExt cx="2152228" cy="948691"/>
          </a:xfrm>
        </p:grpSpPr>
        <p:sp>
          <p:nvSpPr>
            <p:cNvPr id="37" name="TextBox 36"/>
            <p:cNvSpPr txBox="1"/>
            <p:nvPr/>
          </p:nvSpPr>
          <p:spPr>
            <a:xfrm>
              <a:off x="2551706" y="4583396"/>
              <a:ext cx="2152228" cy="600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MX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Información aportada por el auditado no localizada en las fuentes oficiales.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51706" y="4234870"/>
              <a:ext cx="2152228" cy="4616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MX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Registros huérfanos o faltantes</a:t>
              </a:r>
            </a:p>
          </p:txBody>
        </p:sp>
      </p:grpSp>
      <p:sp>
        <p:nvSpPr>
          <p:cNvPr id="4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496" y="922572"/>
            <a:ext cx="9144000" cy="576064"/>
          </a:xfrm>
        </p:spPr>
        <p:txBody>
          <a:bodyPr/>
          <a:lstStyle/>
          <a:p>
            <a:pPr algn="ctr"/>
            <a:r>
              <a:rPr lang="es-MX" altLang="ko-K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Investigación de casos complejos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513273"/>
            <a:ext cx="9144000" cy="288032"/>
          </a:xfrm>
        </p:spPr>
        <p:txBody>
          <a:bodyPr/>
          <a:lstStyle/>
          <a:p>
            <a:pPr lvl="0" algn="ctr"/>
            <a:r>
              <a:rPr lang="es-MX" altLang="ko-KR" dirty="0" smtClean="0"/>
              <a:t>(ejemplos de posibles casos hipotéticos)</a:t>
            </a:r>
            <a:endParaRPr lang="es-MX" altLang="ko-KR" dirty="0"/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0393186A-E0A4-4E5B-A8F2-23CDFC82CC8D}"/>
              </a:ext>
            </a:extLst>
          </p:cNvPr>
          <p:cNvSpPr/>
          <p:nvPr/>
        </p:nvSpPr>
        <p:spPr>
          <a:xfrm rot="2700000" flipH="1">
            <a:off x="4393743" y="2275432"/>
            <a:ext cx="339272" cy="39463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altLang="ko-KR" dirty="0"/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371" y="2836138"/>
            <a:ext cx="537855" cy="315738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621" y="2835467"/>
            <a:ext cx="339134" cy="367395"/>
          </a:xfrm>
          <a:prstGeom prst="rect">
            <a:avLst/>
          </a:prstGeom>
        </p:spPr>
      </p:pic>
      <p:sp>
        <p:nvSpPr>
          <p:cNvPr id="51" name="Parallelogram 30">
            <a:extLst>
              <a:ext uri="{FF2B5EF4-FFF2-40B4-BE49-F238E27FC236}">
                <a16:creationId xmlns:a16="http://schemas.microsoft.com/office/drawing/2014/main" id="{A095942D-EB6D-4E4B-9049-77A6CF953606}"/>
              </a:ext>
            </a:extLst>
          </p:cNvPr>
          <p:cNvSpPr/>
          <p:nvPr/>
        </p:nvSpPr>
        <p:spPr>
          <a:xfrm>
            <a:off x="2381808" y="4242074"/>
            <a:ext cx="277686" cy="355224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altLang="ko-KR" dirty="0"/>
          </a:p>
        </p:txBody>
      </p:sp>
      <p:sp>
        <p:nvSpPr>
          <p:cNvPr id="52" name="Rectangle 7">
            <a:extLst>
              <a:ext uri="{FF2B5EF4-FFF2-40B4-BE49-F238E27FC236}">
                <a16:creationId xmlns:a16="http://schemas.microsoft.com/office/drawing/2014/main" id="{5762ECCD-474C-4280-BBF3-78E8FE3AFF5D}"/>
              </a:ext>
            </a:extLst>
          </p:cNvPr>
          <p:cNvSpPr/>
          <p:nvPr/>
        </p:nvSpPr>
        <p:spPr>
          <a:xfrm>
            <a:off x="6583237" y="4227332"/>
            <a:ext cx="391310" cy="39404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altLang="ko-KR" dirty="0"/>
          </a:p>
        </p:txBody>
      </p:sp>
    </p:spTree>
    <p:extLst>
      <p:ext uri="{BB962C8B-B14F-4D97-AF65-F5344CB8AC3E}">
        <p14:creationId xmlns:p14="http://schemas.microsoft.com/office/powerpoint/2010/main" val="210497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ardrop 27"/>
          <p:cNvSpPr/>
          <p:nvPr/>
        </p:nvSpPr>
        <p:spPr>
          <a:xfrm rot="8050075">
            <a:off x="6585079" y="2404594"/>
            <a:ext cx="1692000" cy="1692000"/>
          </a:xfrm>
          <a:prstGeom prst="teardrop">
            <a:avLst/>
          </a:prstGeom>
          <a:solidFill>
            <a:schemeClr val="accent1">
              <a:lumMod val="5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altLang="ko-KR" dirty="0"/>
          </a:p>
        </p:txBody>
      </p:sp>
      <p:sp>
        <p:nvSpPr>
          <p:cNvPr id="29" name="Oval 28"/>
          <p:cNvSpPr/>
          <p:nvPr/>
        </p:nvSpPr>
        <p:spPr>
          <a:xfrm>
            <a:off x="6670852" y="2487477"/>
            <a:ext cx="1512000" cy="151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altLang="ko-K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ardrop 29"/>
          <p:cNvSpPr/>
          <p:nvPr/>
        </p:nvSpPr>
        <p:spPr>
          <a:xfrm rot="8042437">
            <a:off x="4679026" y="2404594"/>
            <a:ext cx="1692000" cy="1692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altLang="ko-KR" dirty="0"/>
          </a:p>
        </p:txBody>
      </p:sp>
      <p:sp>
        <p:nvSpPr>
          <p:cNvPr id="31" name="Oval 30"/>
          <p:cNvSpPr/>
          <p:nvPr/>
        </p:nvSpPr>
        <p:spPr>
          <a:xfrm>
            <a:off x="4764799" y="2487477"/>
            <a:ext cx="1512000" cy="151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altLang="ko-K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ardrop 31"/>
          <p:cNvSpPr/>
          <p:nvPr/>
        </p:nvSpPr>
        <p:spPr>
          <a:xfrm rot="8122211">
            <a:off x="2772973" y="2404594"/>
            <a:ext cx="1692000" cy="1692000"/>
          </a:xfrm>
          <a:prstGeom prst="teardrop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altLang="ko-KR" dirty="0"/>
          </a:p>
        </p:txBody>
      </p:sp>
      <p:sp>
        <p:nvSpPr>
          <p:cNvPr id="33" name="Oval 32"/>
          <p:cNvSpPr/>
          <p:nvPr/>
        </p:nvSpPr>
        <p:spPr>
          <a:xfrm rot="12159070">
            <a:off x="2858746" y="2487477"/>
            <a:ext cx="1512000" cy="151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altLang="ko-K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ardrop 33"/>
          <p:cNvSpPr/>
          <p:nvPr/>
        </p:nvSpPr>
        <p:spPr>
          <a:xfrm rot="8352107">
            <a:off x="866920" y="2404594"/>
            <a:ext cx="1692000" cy="1692000"/>
          </a:xfrm>
          <a:prstGeom prst="teardrop">
            <a:avLst/>
          </a:prstGeom>
          <a:solidFill>
            <a:schemeClr val="accent4">
              <a:lumMod val="60000"/>
              <a:lumOff val="4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altLang="ko-KR" dirty="0"/>
          </a:p>
        </p:txBody>
      </p:sp>
      <p:sp>
        <p:nvSpPr>
          <p:cNvPr id="35" name="Oval 34"/>
          <p:cNvSpPr/>
          <p:nvPr/>
        </p:nvSpPr>
        <p:spPr>
          <a:xfrm>
            <a:off x="952693" y="2487477"/>
            <a:ext cx="1512000" cy="151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altLang="ko-K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6333" y="4461266"/>
            <a:ext cx="196957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Nombres de los titulares y movimientos de cuentas bancarias </a:t>
            </a:r>
          </a:p>
        </p:txBody>
      </p:sp>
      <p:pic>
        <p:nvPicPr>
          <p:cNvPr id="59" name="Imagen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287" y="2892941"/>
            <a:ext cx="1338088" cy="688282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135" y="2905064"/>
            <a:ext cx="1049211" cy="676159"/>
          </a:xfrm>
          <a:prstGeom prst="rect">
            <a:avLst/>
          </a:prstGeom>
        </p:spPr>
      </p:pic>
      <p:sp>
        <p:nvSpPr>
          <p:cNvPr id="3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496" y="922572"/>
            <a:ext cx="9144000" cy="576064"/>
          </a:xfrm>
        </p:spPr>
        <p:txBody>
          <a:bodyPr/>
          <a:lstStyle/>
          <a:p>
            <a:pPr algn="ctr"/>
            <a:r>
              <a:rPr lang="es-MX" altLang="ko-K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Investigación de casos complejos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730" y="1537404"/>
            <a:ext cx="9144000" cy="288032"/>
          </a:xfrm>
        </p:spPr>
        <p:txBody>
          <a:bodyPr/>
          <a:lstStyle/>
          <a:p>
            <a:pPr lvl="0" algn="ctr"/>
            <a:r>
              <a:rPr lang="es-MX" altLang="ko-KR" dirty="0" smtClean="0"/>
              <a:t>(Uso de información oficial complementaria del Big Data)</a:t>
            </a:r>
            <a:endParaRPr lang="es-MX" altLang="ko-KR" dirty="0"/>
          </a:p>
        </p:txBody>
      </p:sp>
      <p:sp>
        <p:nvSpPr>
          <p:cNvPr id="52" name="TextBox 40"/>
          <p:cNvSpPr txBox="1"/>
          <p:nvPr/>
        </p:nvSpPr>
        <p:spPr>
          <a:xfrm>
            <a:off x="2602425" y="4581128"/>
            <a:ext cx="196957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Accionistas de las empresas proveedoras</a:t>
            </a:r>
          </a:p>
        </p:txBody>
      </p:sp>
      <p:sp>
        <p:nvSpPr>
          <p:cNvPr id="62" name="TextBox 40"/>
          <p:cNvSpPr txBox="1"/>
          <p:nvPr/>
        </p:nvSpPr>
        <p:spPr>
          <a:xfrm>
            <a:off x="4668096" y="4581129"/>
            <a:ext cx="196957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Situación fiscal de los proveedores y de sus domicilios</a:t>
            </a:r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824" y="3008438"/>
            <a:ext cx="1202667" cy="457288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7756" y="2892941"/>
            <a:ext cx="498450" cy="620571"/>
          </a:xfrm>
          <a:prstGeom prst="rect">
            <a:avLst/>
          </a:prstGeom>
        </p:spPr>
      </p:pic>
      <p:sp>
        <p:nvSpPr>
          <p:cNvPr id="66" name="TextBox 40"/>
          <p:cNvSpPr txBox="1"/>
          <p:nvPr/>
        </p:nvSpPr>
        <p:spPr>
          <a:xfrm>
            <a:off x="6634872" y="4688852"/>
            <a:ext cx="196957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Historial de los proveedores</a:t>
            </a:r>
          </a:p>
        </p:txBody>
      </p:sp>
    </p:spTree>
    <p:extLst>
      <p:ext uri="{BB962C8B-B14F-4D97-AF65-F5344CB8AC3E}">
        <p14:creationId xmlns:p14="http://schemas.microsoft.com/office/powerpoint/2010/main" val="171249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700000">
            <a:off x="1396043" y="1970878"/>
            <a:ext cx="3576283" cy="3839546"/>
            <a:chOff x="4242525" y="2067694"/>
            <a:chExt cx="2223612" cy="2520120"/>
          </a:xfrm>
          <a:solidFill>
            <a:srgbClr val="85D8DE"/>
          </a:solidFill>
        </p:grpSpPr>
        <p:sp>
          <p:nvSpPr>
            <p:cNvPr id="5" name="Rounded Rectangle 4"/>
            <p:cNvSpPr/>
            <p:nvPr/>
          </p:nvSpPr>
          <p:spPr>
            <a:xfrm>
              <a:off x="4242525" y="3147814"/>
              <a:ext cx="1440000" cy="1440000"/>
            </a:xfrm>
            <a:prstGeom prst="roundRect">
              <a:avLst>
                <a:gd name="adj" fmla="val 134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680455" y="2067694"/>
              <a:ext cx="1008000" cy="1008000"/>
            </a:xfrm>
            <a:prstGeom prst="roundRect">
              <a:avLst>
                <a:gd name="adj" fmla="val 134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746137" y="3147814"/>
              <a:ext cx="720000" cy="720000"/>
            </a:xfrm>
            <a:prstGeom prst="roundRect">
              <a:avLst>
                <a:gd name="adj" fmla="val 13467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764217" y="2517614"/>
              <a:ext cx="540000" cy="540000"/>
            </a:xfrm>
            <a:prstGeom prst="roundRect">
              <a:avLst>
                <a:gd name="adj" fmla="val 1346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9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980729"/>
            <a:ext cx="9144000" cy="57606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MX" altLang="ko-K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Evidencias al final de la auditoría</a:t>
            </a:r>
            <a:endParaRPr lang="es-MX" altLang="ko-K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214609" y="3429002"/>
            <a:ext cx="196957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altLang="ko-KR" sz="1200" b="1" dirty="0">
                <a:solidFill>
                  <a:schemeClr val="bg1"/>
                </a:solidFill>
                <a:cs typeface="Calibri" pitchFamily="34" charset="0"/>
              </a:rPr>
              <a:t>Levantamiento de evidencias soportada con información electrónica oficial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2892434" y="2322241"/>
            <a:ext cx="1781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ko-KR" sz="1200" b="1" dirty="0">
                <a:solidFill>
                  <a:schemeClr val="bg1"/>
                </a:solidFill>
                <a:cs typeface="Calibri" pitchFamily="34" charset="0"/>
              </a:rPr>
              <a:t>Se profundiza </a:t>
            </a:r>
          </a:p>
          <a:p>
            <a:pPr algn="ctr"/>
            <a:r>
              <a:rPr lang="es-MX" altLang="ko-KR" sz="1200" b="1" dirty="0">
                <a:solidFill>
                  <a:schemeClr val="bg1"/>
                </a:solidFill>
                <a:cs typeface="Calibri" pitchFamily="34" charset="0"/>
              </a:rPr>
              <a:t>más sobre los casos en revisión</a:t>
            </a:r>
          </a:p>
        </p:txBody>
      </p:sp>
      <p:sp>
        <p:nvSpPr>
          <p:cNvPr id="42" name="TextBox 40"/>
          <p:cNvSpPr txBox="1"/>
          <p:nvPr/>
        </p:nvSpPr>
        <p:spPr>
          <a:xfrm>
            <a:off x="3242521" y="4551520"/>
            <a:ext cx="120759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altLang="ko-KR" sz="900" b="1" dirty="0">
                <a:solidFill>
                  <a:schemeClr val="bg1"/>
                </a:solidFill>
                <a:cs typeface="Calibri" pitchFamily="34" charset="0"/>
              </a:rPr>
              <a:t>Se pueden detectar más casos que de la manera tradicional</a:t>
            </a:r>
          </a:p>
        </p:txBody>
      </p:sp>
    </p:spTree>
    <p:extLst>
      <p:ext uri="{BB962C8B-B14F-4D97-AF65-F5344CB8AC3E}">
        <p14:creationId xmlns:p14="http://schemas.microsoft.com/office/powerpoint/2010/main" val="9771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5"/>
          <p:cNvSpPr txBox="1"/>
          <p:nvPr/>
        </p:nvSpPr>
        <p:spPr>
          <a:xfrm>
            <a:off x="611560" y="1844825"/>
            <a:ext cx="3587306" cy="41165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ASF</a:t>
            </a:r>
          </a:p>
          <a:p>
            <a:pPr algn="just"/>
            <a:endParaRPr lang="es-MX" altLang="ko-KR" sz="105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46" indent="-171446" algn="just">
              <a:buFont typeface="Wingdings" panose="05000000000000000000" pitchFamily="2" charset="2"/>
              <a:buChar char="§"/>
            </a:pPr>
            <a:r>
              <a:rPr lang="es-MX" altLang="ko-KR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Posibilidad de revisar 100% de las transacciones con información oficial electrónica </a:t>
            </a:r>
            <a:r>
              <a:rPr lang="es-MX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 lugar de muestras con documentos impresos.</a:t>
            </a:r>
          </a:p>
          <a:p>
            <a:pPr marL="171446" indent="-171446" algn="just">
              <a:buFont typeface="Wingdings" panose="05000000000000000000" pitchFamily="2" charset="2"/>
              <a:buChar char="§"/>
            </a:pPr>
            <a:endParaRPr lang="es-MX" altLang="ko-KR" sz="105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46" indent="-171446" algn="just">
              <a:buFont typeface="Wingdings" panose="05000000000000000000" pitchFamily="2" charset="2"/>
              <a:buChar char="§"/>
            </a:pPr>
            <a:r>
              <a:rPr lang="es-MX" altLang="ko-KR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Ahorro en tiempo</a:t>
            </a:r>
            <a:r>
              <a:rPr lang="es-MX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mediante la automatización de actividades y tareas rutinarias que implican muchas horas de dedicación.</a:t>
            </a:r>
          </a:p>
          <a:p>
            <a:pPr algn="just"/>
            <a:r>
              <a:rPr lang="es-MX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marL="171446" indent="-171446" algn="just">
              <a:buFont typeface="Wingdings" panose="05000000000000000000" pitchFamily="2" charset="2"/>
              <a:buChar char="§"/>
            </a:pPr>
            <a:r>
              <a:rPr lang="es-MX" altLang="ko-KR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 evitan actos discrecionales</a:t>
            </a:r>
            <a:r>
              <a:rPr lang="es-MX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ya que los resultados se obtienen a través de la automatización de criterios normativos y no en decisiones del personal </a:t>
            </a:r>
            <a:r>
              <a:rPr lang="es-MX" altLang="ko-KR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(los sistemas no se pueden corromper). </a:t>
            </a:r>
          </a:p>
          <a:p>
            <a:pPr algn="just"/>
            <a:endParaRPr lang="es-MX" altLang="ko-KR" sz="105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46" indent="-171446" algn="just">
              <a:buFont typeface="Wingdings" panose="05000000000000000000" pitchFamily="2" charset="2"/>
              <a:buChar char="§"/>
            </a:pPr>
            <a:r>
              <a:rPr lang="es-MX" altLang="ko-KR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Focalización en asuntos complejos</a:t>
            </a:r>
            <a:r>
              <a:rPr lang="es-MX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Los auditores tendrán más tiempo para examinar cuidadosamente las áreas complicadas y identificar de manera temprana actividades que impliquen un posible fraude o riesgos operativos.</a:t>
            </a:r>
          </a:p>
          <a:p>
            <a:pPr marL="171446" indent="-171446" algn="just">
              <a:buFont typeface="Wingdings" panose="05000000000000000000" pitchFamily="2" charset="2"/>
              <a:buChar char="§"/>
            </a:pPr>
            <a:endParaRPr lang="es-MX" altLang="ko-KR" sz="105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46" indent="-171446" algn="just">
              <a:buFont typeface="Wingdings" panose="05000000000000000000" pitchFamily="2" charset="2"/>
              <a:buChar char="§"/>
            </a:pPr>
            <a:r>
              <a:rPr lang="es-MX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 construye una </a:t>
            </a:r>
            <a:r>
              <a:rPr lang="es-MX" altLang="ko-KR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reputación de vigilancia y presencia digital</a:t>
            </a:r>
            <a:r>
              <a:rPr lang="es-MX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entre los entes auditados, los proveedores y la población.</a:t>
            </a:r>
          </a:p>
        </p:txBody>
      </p:sp>
      <p:sp>
        <p:nvSpPr>
          <p:cNvPr id="26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35496" y="1124745"/>
            <a:ext cx="9144000" cy="576064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s-MX" sz="2800" dirty="0"/>
              <a:t>Beneficios del esquema </a:t>
            </a:r>
          </a:p>
          <a:p>
            <a:pPr>
              <a:spcBef>
                <a:spcPts val="0"/>
              </a:spcBef>
            </a:pPr>
            <a:r>
              <a:rPr lang="es-MX" sz="2800" dirty="0"/>
              <a:t>de corto plazo</a:t>
            </a:r>
          </a:p>
        </p:txBody>
      </p:sp>
      <p:sp>
        <p:nvSpPr>
          <p:cNvPr id="27" name="TextBox 5"/>
          <p:cNvSpPr txBox="1"/>
          <p:nvPr/>
        </p:nvSpPr>
        <p:spPr>
          <a:xfrm>
            <a:off x="4499992" y="1861972"/>
            <a:ext cx="3587306" cy="31470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Ente auditado</a:t>
            </a:r>
          </a:p>
          <a:p>
            <a:pPr algn="just"/>
            <a:endParaRPr lang="es-MX" altLang="ko-KR" sz="105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46" indent="-171446" algn="just">
              <a:buFont typeface="Wingdings" panose="05000000000000000000" pitchFamily="2" charset="2"/>
              <a:buChar char="§"/>
            </a:pPr>
            <a:r>
              <a:rPr lang="es-MX" altLang="ko-KR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Aumento en la transparencia y en la calidad en la forma en que es auditado. </a:t>
            </a:r>
          </a:p>
          <a:p>
            <a:pPr marL="171446" indent="-171446" algn="just">
              <a:buFont typeface="Wingdings" panose="05000000000000000000" pitchFamily="2" charset="2"/>
              <a:buChar char="§"/>
            </a:pPr>
            <a:endParaRPr lang="es-MX" altLang="ko-KR" sz="105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46" indent="-171446" algn="just">
              <a:buFont typeface="Wingdings" panose="05000000000000000000" pitchFamily="2" charset="2"/>
              <a:buChar char="§"/>
            </a:pPr>
            <a:r>
              <a:rPr lang="es-MX" altLang="ko-KR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Disminución en la duración de la auditoria. </a:t>
            </a:r>
            <a:r>
              <a:rPr lang="es-MX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 automatización en la validación de la información aportada acortará los tiempos de revisión. </a:t>
            </a:r>
          </a:p>
          <a:p>
            <a:pPr marL="171446" indent="-171446" algn="just">
              <a:buFont typeface="Wingdings" panose="05000000000000000000" pitchFamily="2" charset="2"/>
              <a:buChar char="§"/>
            </a:pPr>
            <a:endParaRPr lang="es-MX" altLang="ko-KR" sz="105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46" indent="-171446" algn="just">
              <a:buFont typeface="Wingdings" panose="05000000000000000000" pitchFamily="2" charset="2"/>
              <a:buChar char="§"/>
            </a:pPr>
            <a:endParaRPr lang="es-MX" altLang="ko-KR" sz="105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46" indent="-171446" algn="just">
              <a:buFont typeface="Wingdings" panose="05000000000000000000" pitchFamily="2" charset="2"/>
              <a:buChar char="§"/>
            </a:pPr>
            <a:r>
              <a:rPr lang="es-MX" altLang="ko-KR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 evitan actos de captura del auditor</a:t>
            </a:r>
            <a:r>
              <a:rPr lang="es-MX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ya que existirá menor interacción física entre el auditor y ente auditado.</a:t>
            </a:r>
          </a:p>
          <a:p>
            <a:pPr marL="171446" indent="-171446" algn="just">
              <a:buFont typeface="Wingdings" panose="05000000000000000000" pitchFamily="2" charset="2"/>
              <a:buChar char="§"/>
            </a:pPr>
            <a:endParaRPr lang="es-MX" altLang="ko-KR" sz="105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46" indent="-171446" algn="just">
              <a:buFont typeface="Wingdings" panose="05000000000000000000" pitchFamily="2" charset="2"/>
              <a:buChar char="§"/>
            </a:pPr>
            <a:endParaRPr lang="es-MX" altLang="ko-KR" sz="105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46" indent="-171446" algn="just">
              <a:buFont typeface="Wingdings" panose="05000000000000000000" pitchFamily="2" charset="2"/>
              <a:buChar char="§"/>
            </a:pPr>
            <a:r>
              <a:rPr lang="es-MX" altLang="ko-KR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Corrección en las desviaciones del ejercicio del gasto </a:t>
            </a:r>
            <a:r>
              <a:rPr lang="es-MX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 recursos federales, favoreciendo la noción de pacto fiscal entre gobernantes y ciudadanos.</a:t>
            </a:r>
          </a:p>
        </p:txBody>
      </p:sp>
    </p:spTree>
    <p:extLst>
      <p:ext uri="{BB962C8B-B14F-4D97-AF65-F5344CB8AC3E}">
        <p14:creationId xmlns:p14="http://schemas.microsoft.com/office/powerpoint/2010/main" val="28485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2636912"/>
            <a:ext cx="8229600" cy="1368152"/>
          </a:xfrm>
        </p:spPr>
        <p:txBody>
          <a:bodyPr/>
          <a:lstStyle/>
          <a:p>
            <a:pPr marL="0" indent="0" algn="ctr">
              <a:buNone/>
            </a:pPr>
            <a:r>
              <a:rPr lang="es-MX" sz="6000" b="1" dirty="0" smtClean="0">
                <a:solidFill>
                  <a:srgbClr val="002060"/>
                </a:solidFill>
              </a:rPr>
              <a:t>G R A C I A S</a:t>
            </a:r>
            <a:endParaRPr lang="es-MX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 rot="20237433">
            <a:off x="-477351" y="3041813"/>
            <a:ext cx="10281498" cy="1357063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330200" dist="27940" dir="1080000" sx="1000" sy="1000" algn="ctr">
              <a:srgbClr val="000000">
                <a:alpha val="13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64515">
              <a:defRPr/>
            </a:pPr>
            <a:endParaRPr lang="es-MX" sz="914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971837" y="2617604"/>
            <a:ext cx="1900432" cy="1485426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>
            <a:glow rad="63500">
              <a:srgbClr val="5B9BD5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algn="ctr" defTabSz="464515">
              <a:defRPr/>
            </a:pPr>
            <a:r>
              <a:rPr lang="es-MX" sz="1422" b="1" kern="0" cap="small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Subsidios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5667300" y="2617604"/>
            <a:ext cx="1900432" cy="1485426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>
            <a:glow rad="63500">
              <a:srgbClr val="5B9BD5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algn="ctr" defTabSz="464515">
              <a:defRPr/>
            </a:pPr>
            <a:r>
              <a:rPr lang="es-MX" sz="1422" b="1" kern="0" cap="small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Convenios de Descentralización y Reasignación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3355278" y="2617604"/>
            <a:ext cx="1900432" cy="1485426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>
            <a:glow rad="63500">
              <a:srgbClr val="5B9BD5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algn="ctr" defTabSz="464515">
              <a:defRPr/>
            </a:pPr>
            <a:r>
              <a:rPr lang="es-MX" sz="1422" b="1" kern="0" cap="small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Aportaciones Federales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053645" y="2123434"/>
            <a:ext cx="2613655" cy="31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22" b="1" cap="small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Sus modalidades programáticas: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3053645" y="4438868"/>
            <a:ext cx="2417111" cy="31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22" b="1" cap="small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Comprendieron a su vez: 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2699792" y="4667403"/>
            <a:ext cx="3553564" cy="717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64" b="1" cap="small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96</a:t>
            </a:r>
            <a:r>
              <a:rPr lang="es-MX" sz="2438" b="1" cap="small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fondos y programas</a:t>
            </a:r>
          </a:p>
        </p:txBody>
      </p:sp>
      <p:pic>
        <p:nvPicPr>
          <p:cNvPr id="5122" name="Picture 2" descr="Resultado de imagen para fiscalizac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5" r="20036"/>
          <a:stretch/>
        </p:blipFill>
        <p:spPr bwMode="auto">
          <a:xfrm rot="20152804">
            <a:off x="60593" y="3889545"/>
            <a:ext cx="1003648" cy="82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Resultado de imagen para fiscalizac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5" r="20036"/>
          <a:stretch/>
        </p:blipFill>
        <p:spPr bwMode="auto">
          <a:xfrm rot="9517663">
            <a:off x="7983370" y="2880016"/>
            <a:ext cx="1003648" cy="82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upo 24"/>
          <p:cNvGrpSpPr/>
          <p:nvPr/>
        </p:nvGrpSpPr>
        <p:grpSpPr>
          <a:xfrm>
            <a:off x="627124" y="188640"/>
            <a:ext cx="8167447" cy="1063487"/>
            <a:chOff x="642187" y="182756"/>
            <a:chExt cx="8167447" cy="1063487"/>
          </a:xfrm>
        </p:grpSpPr>
        <p:pic>
          <p:nvPicPr>
            <p:cNvPr id="27" name="Imagen 26" descr="color.wm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187" y="182756"/>
              <a:ext cx="1553166" cy="48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" name="Grupo 27"/>
            <p:cNvGrpSpPr/>
            <p:nvPr/>
          </p:nvGrpSpPr>
          <p:grpSpPr>
            <a:xfrm>
              <a:off x="1958287" y="590999"/>
              <a:ext cx="6851347" cy="655244"/>
              <a:chOff x="2070888" y="1423537"/>
              <a:chExt cx="6851347" cy="655244"/>
            </a:xfrm>
          </p:grpSpPr>
          <p:sp>
            <p:nvSpPr>
              <p:cNvPr id="29" name="CuadroTexto 28"/>
              <p:cNvSpPr txBox="1"/>
              <p:nvPr/>
            </p:nvSpPr>
            <p:spPr>
              <a:xfrm>
                <a:off x="2070888" y="1423537"/>
                <a:ext cx="6851347" cy="655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3658" b="1" cap="small" dirty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Importancia del Gasto Federalizado</a:t>
                </a:r>
              </a:p>
            </p:txBody>
          </p:sp>
          <p:cxnSp>
            <p:nvCxnSpPr>
              <p:cNvPr id="30" name="25 Conector recto"/>
              <p:cNvCxnSpPr/>
              <p:nvPr/>
            </p:nvCxnSpPr>
            <p:spPr>
              <a:xfrm flipH="1">
                <a:off x="2133453" y="1999818"/>
                <a:ext cx="6482532" cy="1"/>
              </a:xfrm>
              <a:prstGeom prst="line">
                <a:avLst/>
              </a:prstGeom>
              <a:noFill/>
              <a:ln w="76200" cap="flat" cmpd="sng" algn="ctr">
                <a:solidFill>
                  <a:srgbClr val="B9313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</p:spTree>
    <p:extLst>
      <p:ext uri="{BB962C8B-B14F-4D97-AF65-F5344CB8AC3E}">
        <p14:creationId xmlns:p14="http://schemas.microsoft.com/office/powerpoint/2010/main" val="407896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/>
          <a:srcRect b="6316"/>
          <a:stretch/>
        </p:blipFill>
        <p:spPr>
          <a:xfrm>
            <a:off x="297469" y="1881951"/>
            <a:ext cx="3521738" cy="340302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043" y="2187512"/>
            <a:ext cx="4570959" cy="2051955"/>
          </a:xfrm>
          <a:prstGeom prst="rect">
            <a:avLst/>
          </a:prstGeom>
        </p:spPr>
      </p:pic>
      <p:sp>
        <p:nvSpPr>
          <p:cNvPr id="18" name="Rectángulo redondeado 17"/>
          <p:cNvSpPr/>
          <p:nvPr/>
        </p:nvSpPr>
        <p:spPr>
          <a:xfrm>
            <a:off x="4717022" y="4429944"/>
            <a:ext cx="3552550" cy="908746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>
            <a:glow rad="63500">
              <a:srgbClr val="5B9BD5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algn="ctr" defTabSz="464515">
              <a:defRPr/>
            </a:pPr>
            <a:r>
              <a:rPr lang="es-MX" sz="1422" b="1" kern="0" cap="small" dirty="0">
                <a:solidFill>
                  <a:prstClr val="white"/>
                </a:solidFill>
                <a:latin typeface="Calibri" panose="020F0502020204030204"/>
              </a:rPr>
              <a:t>Las aportaciones federales son la mayor proporción del gasto programable, donde se soporta presupuestalmente por los ramos generales 25 y 33.</a:t>
            </a:r>
          </a:p>
        </p:txBody>
      </p:sp>
      <p:sp>
        <p:nvSpPr>
          <p:cNvPr id="19" name="Explosión 1 18"/>
          <p:cNvSpPr/>
          <p:nvPr/>
        </p:nvSpPr>
        <p:spPr>
          <a:xfrm>
            <a:off x="180638" y="2478587"/>
            <a:ext cx="116831" cy="111823"/>
          </a:xfrm>
          <a:prstGeom prst="irregularSeal1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64515">
              <a:defRPr/>
            </a:pPr>
            <a:endParaRPr lang="es-MX" sz="914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Explosión 1 19"/>
          <p:cNvSpPr/>
          <p:nvPr/>
        </p:nvSpPr>
        <p:spPr>
          <a:xfrm>
            <a:off x="180638" y="2886951"/>
            <a:ext cx="116831" cy="111823"/>
          </a:xfrm>
          <a:prstGeom prst="irregularSeal1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64515">
              <a:defRPr/>
            </a:pPr>
            <a:endParaRPr lang="es-MX" sz="914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Explosión 1 20"/>
          <p:cNvSpPr/>
          <p:nvPr/>
        </p:nvSpPr>
        <p:spPr>
          <a:xfrm>
            <a:off x="180638" y="4968233"/>
            <a:ext cx="116831" cy="111823"/>
          </a:xfrm>
          <a:prstGeom prst="irregularSeal1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64515">
              <a:defRPr/>
            </a:pPr>
            <a:endParaRPr lang="es-MX" sz="914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2253676" y="2412603"/>
            <a:ext cx="318268" cy="13982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64515">
              <a:defRPr/>
            </a:pPr>
            <a:endParaRPr lang="es-MX" sz="914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2253676" y="2775422"/>
            <a:ext cx="318268" cy="13982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64515">
              <a:defRPr/>
            </a:pPr>
            <a:endParaRPr lang="es-MX" sz="914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2253676" y="4884317"/>
            <a:ext cx="318268" cy="13982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64515">
              <a:defRPr/>
            </a:pPr>
            <a:endParaRPr lang="es-MX" sz="914" kern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627124" y="188640"/>
            <a:ext cx="8167447" cy="1063487"/>
            <a:chOff x="642187" y="182756"/>
            <a:chExt cx="8167447" cy="1063487"/>
          </a:xfrm>
        </p:grpSpPr>
        <p:pic>
          <p:nvPicPr>
            <p:cNvPr id="27" name="Imagen 26" descr="color.wmf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2187" y="182756"/>
              <a:ext cx="1553166" cy="48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" name="Grupo 27"/>
            <p:cNvGrpSpPr/>
            <p:nvPr/>
          </p:nvGrpSpPr>
          <p:grpSpPr>
            <a:xfrm>
              <a:off x="1958287" y="590999"/>
              <a:ext cx="6851347" cy="655244"/>
              <a:chOff x="2070888" y="1423537"/>
              <a:chExt cx="6851347" cy="655244"/>
            </a:xfrm>
          </p:grpSpPr>
          <p:sp>
            <p:nvSpPr>
              <p:cNvPr id="29" name="CuadroTexto 28"/>
              <p:cNvSpPr txBox="1"/>
              <p:nvPr/>
            </p:nvSpPr>
            <p:spPr>
              <a:xfrm>
                <a:off x="2070888" y="1423537"/>
                <a:ext cx="6851347" cy="655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3658" b="1" cap="small" dirty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Importancia del Gasto Federalizado</a:t>
                </a:r>
              </a:p>
            </p:txBody>
          </p:sp>
          <p:cxnSp>
            <p:nvCxnSpPr>
              <p:cNvPr id="30" name="25 Conector recto"/>
              <p:cNvCxnSpPr/>
              <p:nvPr/>
            </p:nvCxnSpPr>
            <p:spPr>
              <a:xfrm flipH="1">
                <a:off x="2133453" y="1999818"/>
                <a:ext cx="6482532" cy="1"/>
              </a:xfrm>
              <a:prstGeom prst="line">
                <a:avLst/>
              </a:prstGeom>
              <a:noFill/>
              <a:ln w="76200" cap="flat" cmpd="sng" algn="ctr">
                <a:solidFill>
                  <a:srgbClr val="B9313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</p:spTree>
    <p:extLst>
      <p:ext uri="{BB962C8B-B14F-4D97-AF65-F5344CB8AC3E}">
        <p14:creationId xmlns:p14="http://schemas.microsoft.com/office/powerpoint/2010/main" val="101026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 rot="20237433">
            <a:off x="-477351" y="3041813"/>
            <a:ext cx="10281498" cy="1357063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330200" dist="27940" dir="1080000" sx="1000" sy="1000" algn="ctr">
              <a:srgbClr val="000000">
                <a:alpha val="13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64515">
              <a:defRPr/>
            </a:pPr>
            <a:endParaRPr lang="es-MX" sz="914" kern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860182" y="2708920"/>
            <a:ext cx="7153991" cy="3462028"/>
            <a:chOff x="860182" y="2129319"/>
            <a:chExt cx="7153991" cy="3462028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0182" y="2129319"/>
              <a:ext cx="4799814" cy="3462028"/>
            </a:xfrm>
            <a:prstGeom prst="rect">
              <a:avLst/>
            </a:prstGeom>
          </p:spPr>
        </p:pic>
        <p:sp>
          <p:nvSpPr>
            <p:cNvPr id="13" name="Rectángulo 12"/>
            <p:cNvSpPr/>
            <p:nvPr/>
          </p:nvSpPr>
          <p:spPr>
            <a:xfrm>
              <a:off x="1152644" y="2519492"/>
              <a:ext cx="4120270" cy="172037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64515">
                <a:defRPr/>
              </a:pPr>
              <a:endParaRPr lang="es-MX" sz="914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Rectángulo redondeado 13"/>
            <p:cNvSpPr/>
            <p:nvPr/>
          </p:nvSpPr>
          <p:spPr>
            <a:xfrm>
              <a:off x="6113741" y="2459500"/>
              <a:ext cx="1900432" cy="1485426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glow rad="63500">
                <a:srgbClr val="5B9BD5">
                  <a:satMod val="175000"/>
                  <a:alpha val="40000"/>
                </a:srgb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algn="ctr" defTabSz="464515">
                <a:defRPr/>
              </a:pPr>
              <a:r>
                <a:rPr lang="es-MX" sz="1422" b="1" kern="0" cap="small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El Fondo general de Participaciones tiene el 73 por ciento de los recursos erogados por este componente del gasto.</a:t>
              </a:r>
            </a:p>
          </p:txBody>
        </p:sp>
        <p:sp>
          <p:nvSpPr>
            <p:cNvPr id="15" name="Flecha a la derecha con bandas 14"/>
            <p:cNvSpPr/>
            <p:nvPr/>
          </p:nvSpPr>
          <p:spPr>
            <a:xfrm>
              <a:off x="5292916" y="2418825"/>
              <a:ext cx="745559" cy="373370"/>
            </a:xfrm>
            <a:prstGeom prst="stripedRightArrow">
              <a:avLst/>
            </a:prstGeom>
            <a:gradFill flip="none" rotWithShape="1">
              <a:gsLst>
                <a:gs pos="0">
                  <a:srgbClr val="002060">
                    <a:tint val="66000"/>
                    <a:satMod val="160000"/>
                  </a:srgbClr>
                </a:gs>
                <a:gs pos="50000">
                  <a:srgbClr val="002060">
                    <a:tint val="44500"/>
                    <a:satMod val="160000"/>
                  </a:srgbClr>
                </a:gs>
                <a:gs pos="100000">
                  <a:srgbClr val="00206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81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64515">
                <a:defRPr/>
              </a:pPr>
              <a:endParaRPr lang="es-MX" sz="914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144016" y="1364575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200" dirty="0">
                <a:latin typeface="Arial" panose="020B0604020202020204" pitchFamily="34" charset="0"/>
                <a:ea typeface="Times New Roman" panose="02020603050405020304" pitchFamily="18" charset="0"/>
              </a:rPr>
              <a:t>Las participaciones federales son recursos que la Federación transfiere a las entidades federativas y municipios, por su adhesión al Sistema Nacional de Coordinación Fiscal, y para compensar que dejaron en suspenso el cobro de un conjunto de impuestos, a efecto de que sea el Gobierno Federal quien los recaude.</a:t>
            </a:r>
            <a:endParaRPr lang="es-MX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sz="12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MX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sz="1200" dirty="0">
                <a:latin typeface="Arial" panose="020B0604020202020204" pitchFamily="34" charset="0"/>
                <a:ea typeface="Times New Roman" panose="02020603050405020304" pitchFamily="18" charset="0"/>
              </a:rPr>
              <a:t>La Ley de Coordinación Fiscal establece la modalidad y términos en los que los gobiernos locales participan en los ingresos que integran la Recaudación Federal Participable. 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627124" y="188640"/>
            <a:ext cx="8167447" cy="1063487"/>
            <a:chOff x="642187" y="182756"/>
            <a:chExt cx="8167447" cy="1063487"/>
          </a:xfrm>
        </p:grpSpPr>
        <p:pic>
          <p:nvPicPr>
            <p:cNvPr id="21" name="Imagen 20" descr="color.wm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187" y="182756"/>
              <a:ext cx="1553166" cy="48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upo 21"/>
            <p:cNvGrpSpPr/>
            <p:nvPr/>
          </p:nvGrpSpPr>
          <p:grpSpPr>
            <a:xfrm>
              <a:off x="1958287" y="590999"/>
              <a:ext cx="6851347" cy="655244"/>
              <a:chOff x="2070888" y="1423537"/>
              <a:chExt cx="6851347" cy="655244"/>
            </a:xfrm>
          </p:grpSpPr>
          <p:sp>
            <p:nvSpPr>
              <p:cNvPr id="23" name="CuadroTexto 22"/>
              <p:cNvSpPr txBox="1"/>
              <p:nvPr/>
            </p:nvSpPr>
            <p:spPr>
              <a:xfrm>
                <a:off x="2070888" y="1423537"/>
                <a:ext cx="6851347" cy="655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3658" b="1" cap="small" dirty="0" smtClean="0">
                    <a:solidFill>
                      <a:srgbClr val="5B9BD5">
                        <a:lumMod val="50000"/>
                      </a:srgbClr>
                    </a:solidFill>
                    <a:latin typeface="Calibri" panose="020F0502020204030204"/>
                  </a:rPr>
                  <a:t>Participaciones Federales en 2017</a:t>
                </a:r>
                <a:endParaRPr lang="es-MX" sz="3658" b="1" cap="small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24" name="25 Conector recto"/>
              <p:cNvCxnSpPr/>
              <p:nvPr/>
            </p:nvCxnSpPr>
            <p:spPr>
              <a:xfrm flipH="1">
                <a:off x="2133453" y="1999818"/>
                <a:ext cx="6482532" cy="1"/>
              </a:xfrm>
              <a:prstGeom prst="line">
                <a:avLst/>
              </a:prstGeom>
              <a:noFill/>
              <a:ln w="76200" cap="flat" cmpd="sng" algn="ctr">
                <a:solidFill>
                  <a:srgbClr val="B9313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</p:spTree>
    <p:extLst>
      <p:ext uri="{BB962C8B-B14F-4D97-AF65-F5344CB8AC3E}">
        <p14:creationId xmlns:p14="http://schemas.microsoft.com/office/powerpoint/2010/main" val="81850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C612.tmp">
  <a:themeElements>
    <a:clrScheme name="ASF_1">
      <a:dk1>
        <a:srgbClr val="00204E"/>
      </a:dk1>
      <a:lt1>
        <a:sysClr val="window" lastClr="FFFFFF"/>
      </a:lt1>
      <a:dk2>
        <a:srgbClr val="292929"/>
      </a:dk2>
      <a:lt2>
        <a:srgbClr val="EEECE1"/>
      </a:lt2>
      <a:accent1>
        <a:srgbClr val="00204E"/>
      </a:accent1>
      <a:accent2>
        <a:srgbClr val="002F74"/>
      </a:accent2>
      <a:accent3>
        <a:srgbClr val="9C2A29"/>
      </a:accent3>
      <a:accent4>
        <a:srgbClr val="B93131"/>
      </a:accent4>
      <a:accent5>
        <a:srgbClr val="0C6B4D"/>
      </a:accent5>
      <a:accent6>
        <a:srgbClr val="09533C"/>
      </a:accent6>
      <a:hlink>
        <a:srgbClr val="0000FF"/>
      </a:hlink>
      <a:folHlink>
        <a:srgbClr val="800080"/>
      </a:folHlink>
    </a:clrScheme>
    <a:fontScheme name="ASF_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21340</TotalTime>
  <Words>2799</Words>
  <Application>Microsoft Office PowerPoint</Application>
  <PresentationFormat>Presentación en pantalla (4:3)</PresentationFormat>
  <Paragraphs>360</Paragraphs>
  <Slides>65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65</vt:i4>
      </vt:variant>
    </vt:vector>
  </HeadingPairs>
  <TitlesOfParts>
    <vt:vector size="75" baseType="lpstr">
      <vt:lpstr>ＭＳ Ｐゴシック</vt:lpstr>
      <vt:lpstr>Arial</vt:lpstr>
      <vt:lpstr>Arial Black</vt:lpstr>
      <vt:lpstr>Calibri</vt:lpstr>
      <vt:lpstr>Courier New</vt:lpstr>
      <vt:lpstr>MS Mincho</vt:lpstr>
      <vt:lpstr>Times New Roman</vt:lpstr>
      <vt:lpstr>Verdana</vt:lpstr>
      <vt:lpstr>Wingdings</vt:lpstr>
      <vt:lpstr>pptC612.tmp</vt:lpstr>
      <vt:lpstr>Presentación de PowerPoint</vt:lpstr>
      <vt:lpstr>CONTENIDO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CONTENIDO</vt:lpstr>
      <vt:lpstr>Presentación de PowerPoint</vt:lpstr>
      <vt:lpstr>CONTENIDO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PRINCIPALES OBSERVACIONES EN LA FISCALIZACIÓN DE LOS RECURSOS FEDERALES TRANSFERIDOS</dc:title>
  <dc:creator>Luis Alberto Munoz Sanchez</dc:creator>
  <cp:lastModifiedBy>Usuario</cp:lastModifiedBy>
  <cp:revision>1638</cp:revision>
  <cp:lastPrinted>2017-04-18T00:02:13Z</cp:lastPrinted>
  <dcterms:created xsi:type="dcterms:W3CDTF">2013-11-15T18:07:26Z</dcterms:created>
  <dcterms:modified xsi:type="dcterms:W3CDTF">2018-11-27T18:52:14Z</dcterms:modified>
</cp:coreProperties>
</file>