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6" r:id="rId2"/>
    <p:sldId id="384" r:id="rId3"/>
    <p:sldId id="417" r:id="rId4"/>
    <p:sldId id="403" r:id="rId5"/>
    <p:sldId id="449" r:id="rId6"/>
    <p:sldId id="439" r:id="rId7"/>
    <p:sldId id="392" r:id="rId8"/>
    <p:sldId id="394" r:id="rId9"/>
    <p:sldId id="393" r:id="rId10"/>
    <p:sldId id="386" r:id="rId11"/>
    <p:sldId id="405" r:id="rId12"/>
    <p:sldId id="358" r:id="rId13"/>
    <p:sldId id="359" r:id="rId14"/>
    <p:sldId id="406" r:id="rId15"/>
    <p:sldId id="408" r:id="rId16"/>
    <p:sldId id="409" r:id="rId17"/>
    <p:sldId id="407" r:id="rId18"/>
    <p:sldId id="425" r:id="rId19"/>
    <p:sldId id="424" r:id="rId20"/>
    <p:sldId id="431" r:id="rId21"/>
    <p:sldId id="432" r:id="rId22"/>
    <p:sldId id="426" r:id="rId23"/>
    <p:sldId id="429" r:id="rId24"/>
    <p:sldId id="420" r:id="rId25"/>
    <p:sldId id="444" r:id="rId26"/>
    <p:sldId id="445" r:id="rId27"/>
    <p:sldId id="450" r:id="rId28"/>
    <p:sldId id="448" r:id="rId29"/>
    <p:sldId id="374" r:id="rId30"/>
    <p:sldId id="447" r:id="rId31"/>
    <p:sldId id="396" r:id="rId32"/>
    <p:sldId id="397" r:id="rId33"/>
    <p:sldId id="413" r:id="rId34"/>
    <p:sldId id="437" r:id="rId35"/>
  </p:sldIdLst>
  <p:sldSz cx="9144000" cy="6858000" type="screen4x3"/>
  <p:notesSz cx="6797675" cy="9928225"/>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cilia Román" initials="CRQ" lastIdx="7" clrIdx="0"/>
  <p:cmAuthor id="1" name="diseñoevalua"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6D"/>
    <a:srgbClr val="BD0A71"/>
    <a:srgbClr val="606060"/>
    <a:srgbClr val="E84E27"/>
    <a:srgbClr val="EE7D00"/>
    <a:srgbClr val="9600A8"/>
    <a:srgbClr val="9B1006"/>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33" autoAdjust="0"/>
  </p:normalViewPr>
  <p:slideViewPr>
    <p:cSldViewPr snapToGrid="0" snapToObjects="1">
      <p:cViewPr varScale="1">
        <p:scale>
          <a:sx n="101" d="100"/>
          <a:sy n="101" d="100"/>
        </p:scale>
        <p:origin x="191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G:\Mi%20unidad\Micrositio\micrositio\servicios%20e%20inversion%20y%20promedio%20nacio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ES" sz="1800" b="1" dirty="0">
                <a:solidFill>
                  <a:schemeClr val="tx1"/>
                </a:solidFill>
              </a:rPr>
              <a:t>Gasto federalizado por entidad federativa en 2017</a:t>
            </a:r>
          </a:p>
          <a:p>
            <a:pPr>
              <a:defRPr sz="1600"/>
            </a:pPr>
            <a:r>
              <a:rPr lang="es-ES" sz="1200" dirty="0"/>
              <a:t>(millones de pesos de 2017)</a:t>
            </a:r>
          </a:p>
        </c:rich>
      </c:tx>
      <c:layout>
        <c:manualLayout>
          <c:xMode val="edge"/>
          <c:yMode val="edge"/>
          <c:x val="0.17904299718376801"/>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26536200834644502"/>
          <c:y val="0.13890486771167099"/>
          <c:w val="0.67433566356459296"/>
          <c:h val="0.81740547592261603"/>
        </c:manualLayout>
      </c:layout>
      <c:barChart>
        <c:barDir val="bar"/>
        <c:grouping val="stacked"/>
        <c:varyColors val="0"/>
        <c:ser>
          <c:idx val="0"/>
          <c:order val="0"/>
          <c:tx>
            <c:strRef>
              <c:f>Hoja1!$E$100</c:f>
              <c:strCache>
                <c:ptCount val="1"/>
                <c:pt idx="0">
                  <c:v>Gasto federalizado programable</c:v>
                </c:pt>
              </c:strCache>
            </c:strRef>
          </c:tx>
          <c:spPr>
            <a:solidFill>
              <a:srgbClr val="EE7D00"/>
            </a:solidFill>
            <a:ln>
              <a:noFill/>
            </a:ln>
            <a:effectLst/>
          </c:spPr>
          <c:invertIfNegative val="0"/>
          <c:dPt>
            <c:idx val="6"/>
            <c:invertIfNegative val="0"/>
            <c:bubble3D val="0"/>
            <c:spPr>
              <a:solidFill>
                <a:schemeClr val="tx1"/>
              </a:solidFill>
              <a:ln>
                <a:noFill/>
              </a:ln>
              <a:effectLst/>
            </c:spPr>
            <c:extLst>
              <c:ext xmlns:c16="http://schemas.microsoft.com/office/drawing/2014/chart" uri="{C3380CC4-5D6E-409C-BE32-E72D297353CC}">
                <c16:uniqueId val="{00000001-B57B-4423-906E-C72083F39137}"/>
              </c:ext>
            </c:extLst>
          </c:dPt>
          <c:cat>
            <c:strRef>
              <c:f>Hoja1!$D$101:$D$133</c:f>
              <c:strCache>
                <c:ptCount val="33"/>
                <c:pt idx="0">
                  <c:v>Colima</c:v>
                </c:pt>
                <c:pt idx="1">
                  <c:v>BCS</c:v>
                </c:pt>
                <c:pt idx="2">
                  <c:v>Tlaxcala</c:v>
                </c:pt>
                <c:pt idx="3">
                  <c:v>AGS</c:v>
                </c:pt>
                <c:pt idx="4">
                  <c:v>Campeche</c:v>
                </c:pt>
                <c:pt idx="5">
                  <c:v>Nayarit</c:v>
                </c:pt>
                <c:pt idx="6">
                  <c:v>No distribuible</c:v>
                </c:pt>
                <c:pt idx="7">
                  <c:v>Q.Roo</c:v>
                </c:pt>
                <c:pt idx="8">
                  <c:v>Morelos</c:v>
                </c:pt>
                <c:pt idx="9">
                  <c:v>Zac</c:v>
                </c:pt>
                <c:pt idx="10">
                  <c:v>Qro</c:v>
                </c:pt>
                <c:pt idx="11">
                  <c:v>Durango</c:v>
                </c:pt>
                <c:pt idx="12">
                  <c:v>Yucatán</c:v>
                </c:pt>
                <c:pt idx="13">
                  <c:v>Coahuila</c:v>
                </c:pt>
                <c:pt idx="14">
                  <c:v>SLP</c:v>
                </c:pt>
                <c:pt idx="15">
                  <c:v>Tabasco</c:v>
                </c:pt>
                <c:pt idx="16">
                  <c:v>Sonora</c:v>
                </c:pt>
                <c:pt idx="17">
                  <c:v>Hidalgo</c:v>
                </c:pt>
                <c:pt idx="18">
                  <c:v>BC</c:v>
                </c:pt>
                <c:pt idx="19">
                  <c:v>Chihuahua</c:v>
                </c:pt>
                <c:pt idx="20">
                  <c:v>Tamps</c:v>
                </c:pt>
                <c:pt idx="21">
                  <c:v>Sinaloa</c:v>
                </c:pt>
                <c:pt idx="22">
                  <c:v>Guerrero</c:v>
                </c:pt>
                <c:pt idx="23">
                  <c:v>Oaxaca</c:v>
                </c:pt>
                <c:pt idx="24">
                  <c:v>Michoacán</c:v>
                </c:pt>
                <c:pt idx="25">
                  <c:v>Gto</c:v>
                </c:pt>
                <c:pt idx="26">
                  <c:v>Nvo.León</c:v>
                </c:pt>
                <c:pt idx="27">
                  <c:v>Puebla</c:v>
                </c:pt>
                <c:pt idx="28">
                  <c:v>Chiapas</c:v>
                </c:pt>
                <c:pt idx="29">
                  <c:v>Jalisco</c:v>
                </c:pt>
                <c:pt idx="30">
                  <c:v>Veracruz</c:v>
                </c:pt>
                <c:pt idx="31">
                  <c:v>CDMX</c:v>
                </c:pt>
                <c:pt idx="32">
                  <c:v>México</c:v>
                </c:pt>
              </c:strCache>
            </c:strRef>
          </c:cat>
          <c:val>
            <c:numRef>
              <c:f>Hoja1!$E$101:$E$133</c:f>
              <c:numCache>
                <c:formatCode>_-* #,##0_-;\-* #,##0_-;_-* "-"??_-;_-@_-</c:formatCode>
                <c:ptCount val="33"/>
                <c:pt idx="0">
                  <c:v>11316.5492973</c:v>
                </c:pt>
                <c:pt idx="1">
                  <c:v>11844.88787921</c:v>
                </c:pt>
                <c:pt idx="2">
                  <c:v>13681.75489385</c:v>
                </c:pt>
                <c:pt idx="3">
                  <c:v>13593.649717849999</c:v>
                </c:pt>
                <c:pt idx="4">
                  <c:v>15013.39128955</c:v>
                </c:pt>
                <c:pt idx="5">
                  <c:v>15174.763338029999</c:v>
                </c:pt>
                <c:pt idx="6">
                  <c:v>24012.527181000001</c:v>
                </c:pt>
                <c:pt idx="7">
                  <c:v>14590.50299314</c:v>
                </c:pt>
                <c:pt idx="8">
                  <c:v>18644.592005490009</c:v>
                </c:pt>
                <c:pt idx="9">
                  <c:v>21178.198289129999</c:v>
                </c:pt>
                <c:pt idx="10">
                  <c:v>18640.957053800001</c:v>
                </c:pt>
                <c:pt idx="11">
                  <c:v>22839.261936610001</c:v>
                </c:pt>
                <c:pt idx="12">
                  <c:v>24524.407961270001</c:v>
                </c:pt>
                <c:pt idx="13">
                  <c:v>25530.080650569998</c:v>
                </c:pt>
                <c:pt idx="14">
                  <c:v>28758.22360284</c:v>
                </c:pt>
                <c:pt idx="15">
                  <c:v>25903.530948619991</c:v>
                </c:pt>
                <c:pt idx="16">
                  <c:v>28040.677031589999</c:v>
                </c:pt>
                <c:pt idx="17">
                  <c:v>34114.709787929984</c:v>
                </c:pt>
                <c:pt idx="18">
                  <c:v>29444.940322189999</c:v>
                </c:pt>
                <c:pt idx="19">
                  <c:v>29418.019673210001</c:v>
                </c:pt>
                <c:pt idx="20">
                  <c:v>32232.194629469999</c:v>
                </c:pt>
                <c:pt idx="21">
                  <c:v>37958.548523290003</c:v>
                </c:pt>
                <c:pt idx="22">
                  <c:v>48070.751574349997</c:v>
                </c:pt>
                <c:pt idx="23">
                  <c:v>51272.327893109999</c:v>
                </c:pt>
                <c:pt idx="24">
                  <c:v>49610.336684759997</c:v>
                </c:pt>
                <c:pt idx="25">
                  <c:v>40594.442963829999</c:v>
                </c:pt>
                <c:pt idx="26">
                  <c:v>39633.300285689998</c:v>
                </c:pt>
                <c:pt idx="27">
                  <c:v>52862.410561479999</c:v>
                </c:pt>
                <c:pt idx="28">
                  <c:v>63827.982299580013</c:v>
                </c:pt>
                <c:pt idx="29">
                  <c:v>54948.068552639998</c:v>
                </c:pt>
                <c:pt idx="30">
                  <c:v>73292.17936753</c:v>
                </c:pt>
                <c:pt idx="31">
                  <c:v>87735.491963880006</c:v>
                </c:pt>
                <c:pt idx="32">
                  <c:v>114382.82644005</c:v>
                </c:pt>
              </c:numCache>
            </c:numRef>
          </c:val>
          <c:extLst>
            <c:ext xmlns:c16="http://schemas.microsoft.com/office/drawing/2014/chart" uri="{C3380CC4-5D6E-409C-BE32-E72D297353CC}">
              <c16:uniqueId val="{00000002-B57B-4423-906E-C72083F39137}"/>
            </c:ext>
          </c:extLst>
        </c:ser>
        <c:ser>
          <c:idx val="1"/>
          <c:order val="1"/>
          <c:tx>
            <c:strRef>
              <c:f>Hoja1!$F$100</c:f>
              <c:strCache>
                <c:ptCount val="1"/>
                <c:pt idx="0">
                  <c:v>Participaciones</c:v>
                </c:pt>
              </c:strCache>
            </c:strRef>
          </c:tx>
          <c:spPr>
            <a:solidFill>
              <a:srgbClr val="E4005B"/>
            </a:solidFill>
            <a:ln>
              <a:noFill/>
            </a:ln>
            <a:effectLst/>
          </c:spPr>
          <c:invertIfNegative val="0"/>
          <c:cat>
            <c:strRef>
              <c:f>Hoja1!$D$101:$D$133</c:f>
              <c:strCache>
                <c:ptCount val="33"/>
                <c:pt idx="0">
                  <c:v>Colima</c:v>
                </c:pt>
                <c:pt idx="1">
                  <c:v>BCS</c:v>
                </c:pt>
                <c:pt idx="2">
                  <c:v>Tlaxcala</c:v>
                </c:pt>
                <c:pt idx="3">
                  <c:v>AGS</c:v>
                </c:pt>
                <c:pt idx="4">
                  <c:v>Campeche</c:v>
                </c:pt>
                <c:pt idx="5">
                  <c:v>Nayarit</c:v>
                </c:pt>
                <c:pt idx="6">
                  <c:v>No distribuible</c:v>
                </c:pt>
                <c:pt idx="7">
                  <c:v>Q.Roo</c:v>
                </c:pt>
                <c:pt idx="8">
                  <c:v>Morelos</c:v>
                </c:pt>
                <c:pt idx="9">
                  <c:v>Zac</c:v>
                </c:pt>
                <c:pt idx="10">
                  <c:v>Qro</c:v>
                </c:pt>
                <c:pt idx="11">
                  <c:v>Durango</c:v>
                </c:pt>
                <c:pt idx="12">
                  <c:v>Yucatán</c:v>
                </c:pt>
                <c:pt idx="13">
                  <c:v>Coahuila</c:v>
                </c:pt>
                <c:pt idx="14">
                  <c:v>SLP</c:v>
                </c:pt>
                <c:pt idx="15">
                  <c:v>Tabasco</c:v>
                </c:pt>
                <c:pt idx="16">
                  <c:v>Sonora</c:v>
                </c:pt>
                <c:pt idx="17">
                  <c:v>Hidalgo</c:v>
                </c:pt>
                <c:pt idx="18">
                  <c:v>BC</c:v>
                </c:pt>
                <c:pt idx="19">
                  <c:v>Chihuahua</c:v>
                </c:pt>
                <c:pt idx="20">
                  <c:v>Tamps</c:v>
                </c:pt>
                <c:pt idx="21">
                  <c:v>Sinaloa</c:v>
                </c:pt>
                <c:pt idx="22">
                  <c:v>Guerrero</c:v>
                </c:pt>
                <c:pt idx="23">
                  <c:v>Oaxaca</c:v>
                </c:pt>
                <c:pt idx="24">
                  <c:v>Michoacán</c:v>
                </c:pt>
                <c:pt idx="25">
                  <c:v>Gto</c:v>
                </c:pt>
                <c:pt idx="26">
                  <c:v>Nvo.León</c:v>
                </c:pt>
                <c:pt idx="27">
                  <c:v>Puebla</c:v>
                </c:pt>
                <c:pt idx="28">
                  <c:v>Chiapas</c:v>
                </c:pt>
                <c:pt idx="29">
                  <c:v>Jalisco</c:v>
                </c:pt>
                <c:pt idx="30">
                  <c:v>Veracruz</c:v>
                </c:pt>
                <c:pt idx="31">
                  <c:v>CDMX</c:v>
                </c:pt>
                <c:pt idx="32">
                  <c:v>México</c:v>
                </c:pt>
              </c:strCache>
            </c:strRef>
          </c:cat>
          <c:val>
            <c:numRef>
              <c:f>Hoja1!$F$101:$F$133</c:f>
              <c:numCache>
                <c:formatCode>_-* #,##0_-;\-* #,##0_-;_-* "-"??_-;_-@_-</c:formatCode>
                <c:ptCount val="33"/>
                <c:pt idx="0">
                  <c:v>5243.7683813000003</c:v>
                </c:pt>
                <c:pt idx="1">
                  <c:v>5352.5765760000004</c:v>
                </c:pt>
                <c:pt idx="2">
                  <c:v>7643.6806464000001</c:v>
                </c:pt>
                <c:pt idx="3">
                  <c:v>8207.1743306999942</c:v>
                </c:pt>
                <c:pt idx="4">
                  <c:v>7112.231656500001</c:v>
                </c:pt>
                <c:pt idx="5">
                  <c:v>7804.0324737000001</c:v>
                </c:pt>
                <c:pt idx="7">
                  <c:v>10299.9649326</c:v>
                </c:pt>
                <c:pt idx="8">
                  <c:v>10447.2564499</c:v>
                </c:pt>
                <c:pt idx="9">
                  <c:v>10440.1895855</c:v>
                </c:pt>
                <c:pt idx="10">
                  <c:v>13831.7183458</c:v>
                </c:pt>
                <c:pt idx="11">
                  <c:v>10432.6632599</c:v>
                </c:pt>
                <c:pt idx="12">
                  <c:v>13241.920112600001</c:v>
                </c:pt>
                <c:pt idx="13">
                  <c:v>18629.80386</c:v>
                </c:pt>
                <c:pt idx="14">
                  <c:v>17398.779027</c:v>
                </c:pt>
                <c:pt idx="15">
                  <c:v>21677.623599999992</c:v>
                </c:pt>
                <c:pt idx="16">
                  <c:v>21400.31052399999</c:v>
                </c:pt>
                <c:pt idx="17">
                  <c:v>15392.959948</c:v>
                </c:pt>
                <c:pt idx="18">
                  <c:v>22883.909167999991</c:v>
                </c:pt>
                <c:pt idx="19">
                  <c:v>23355.135562999982</c:v>
                </c:pt>
                <c:pt idx="20">
                  <c:v>23709.015394999999</c:v>
                </c:pt>
                <c:pt idx="21">
                  <c:v>18595.357665</c:v>
                </c:pt>
                <c:pt idx="22">
                  <c:v>17089.416867</c:v>
                </c:pt>
                <c:pt idx="23">
                  <c:v>19517.190405000001</c:v>
                </c:pt>
                <c:pt idx="24">
                  <c:v>23650.170708999991</c:v>
                </c:pt>
                <c:pt idx="25">
                  <c:v>33367.26368199999</c:v>
                </c:pt>
                <c:pt idx="26">
                  <c:v>36196.888423999997</c:v>
                </c:pt>
                <c:pt idx="27">
                  <c:v>33576.302282000011</c:v>
                </c:pt>
                <c:pt idx="28">
                  <c:v>29742.814485999999</c:v>
                </c:pt>
                <c:pt idx="29">
                  <c:v>52679.595902999987</c:v>
                </c:pt>
                <c:pt idx="30">
                  <c:v>43414.381306000003</c:v>
                </c:pt>
                <c:pt idx="31">
                  <c:v>87472.675210000001</c:v>
                </c:pt>
                <c:pt idx="32">
                  <c:v>102315.552308</c:v>
                </c:pt>
              </c:numCache>
            </c:numRef>
          </c:val>
          <c:extLst>
            <c:ext xmlns:c16="http://schemas.microsoft.com/office/drawing/2014/chart" uri="{C3380CC4-5D6E-409C-BE32-E72D297353CC}">
              <c16:uniqueId val="{00000003-B57B-4423-906E-C72083F39137}"/>
            </c:ext>
          </c:extLst>
        </c:ser>
        <c:dLbls>
          <c:showLegendKey val="0"/>
          <c:showVal val="0"/>
          <c:showCatName val="0"/>
          <c:showSerName val="0"/>
          <c:showPercent val="0"/>
          <c:showBubbleSize val="0"/>
        </c:dLbls>
        <c:gapWidth val="50"/>
        <c:overlap val="100"/>
        <c:axId val="-2145028056"/>
        <c:axId val="-2138883688"/>
      </c:barChart>
      <c:catAx>
        <c:axId val="-2145028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MX"/>
          </a:p>
        </c:txPr>
        <c:crossAx val="-2138883688"/>
        <c:crosses val="autoZero"/>
        <c:auto val="1"/>
        <c:lblAlgn val="ctr"/>
        <c:lblOffset val="100"/>
        <c:noMultiLvlLbl val="0"/>
      </c:catAx>
      <c:valAx>
        <c:axId val="-2138883688"/>
        <c:scaling>
          <c:orientation val="minMax"/>
          <c:max val="220000"/>
          <c:min val="0"/>
        </c:scaling>
        <c:delete val="0"/>
        <c:axPos val="b"/>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145028056"/>
        <c:crosses val="autoZero"/>
        <c:crossBetween val="between"/>
      </c:valAx>
      <c:spPr>
        <a:noFill/>
        <a:ln>
          <a:noFill/>
        </a:ln>
        <a:effectLst/>
      </c:spPr>
    </c:plotArea>
    <c:legend>
      <c:legendPos val="b"/>
      <c:layout>
        <c:manualLayout>
          <c:xMode val="edge"/>
          <c:yMode val="edge"/>
          <c:x val="0.45686885282053502"/>
          <c:y val="0.63359550935952802"/>
          <c:w val="0.50851195989355902"/>
          <c:h val="0.21443467723031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chemeClr val="tx1"/>
                </a:solidFill>
                <a:latin typeface="+mn-lt"/>
                <a:ea typeface="+mn-ea"/>
                <a:cs typeface="+mn-cs"/>
              </a:defRPr>
            </a:pPr>
            <a:r>
              <a:rPr lang="es-MX" sz="1800" b="1" i="0" baseline="0" dirty="0">
                <a:solidFill>
                  <a:schemeClr val="tx1"/>
                </a:solidFill>
                <a:effectLst/>
              </a:rPr>
              <a:t>Promedio nacional</a:t>
            </a:r>
            <a:r>
              <a:rPr lang="es-ES" sz="1800" b="1" i="0" baseline="0" dirty="0">
                <a:solidFill>
                  <a:schemeClr val="tx1"/>
                </a:solidFill>
                <a:effectLst/>
              </a:rPr>
              <a:t> </a:t>
            </a:r>
            <a:r>
              <a:rPr lang="es-MX" sz="1800" b="1" dirty="0">
                <a:solidFill>
                  <a:schemeClr val="tx1"/>
                </a:solidFill>
              </a:rPr>
              <a:t>Gasto en</a:t>
            </a:r>
            <a:r>
              <a:rPr lang="es-MX" sz="1800" b="1" baseline="0" dirty="0">
                <a:solidFill>
                  <a:schemeClr val="tx1"/>
                </a:solidFill>
              </a:rPr>
              <a:t> servicios personales e inversión pública</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chemeClr val="tx1"/>
                </a:solidFill>
                <a:latin typeface="+mn-lt"/>
                <a:ea typeface="+mn-ea"/>
                <a:cs typeface="+mn-cs"/>
              </a:defRPr>
            </a:pPr>
            <a:r>
              <a:rPr lang="es-MX" sz="1800" baseline="0" dirty="0">
                <a:solidFill>
                  <a:schemeClr val="tx1"/>
                </a:solidFill>
              </a:rPr>
              <a:t>(en millones de pesos de 2017)</a:t>
            </a:r>
            <a:endParaRPr lang="es-MX" sz="1800" dirty="0">
              <a:solidFill>
                <a:schemeClr val="tx1"/>
              </a:solidFill>
            </a:endParaRPr>
          </a:p>
        </c:rich>
      </c:tx>
      <c:layout>
        <c:manualLayout>
          <c:xMode val="edge"/>
          <c:yMode val="edge"/>
          <c:x val="0.13660380929685501"/>
          <c:y val="0"/>
        </c:manualLayout>
      </c:layout>
      <c:overlay val="0"/>
      <c:spPr>
        <a:noFill/>
        <a:ln>
          <a:noFill/>
        </a:ln>
        <a:effectLst/>
      </c:spPr>
    </c:title>
    <c:autoTitleDeleted val="0"/>
    <c:plotArea>
      <c:layout>
        <c:manualLayout>
          <c:layoutTarget val="inner"/>
          <c:xMode val="edge"/>
          <c:yMode val="edge"/>
          <c:x val="7.3447744882351201E-2"/>
          <c:y val="0.18423387898080801"/>
          <c:w val="0.91074063453314802"/>
          <c:h val="0.69938166158719395"/>
        </c:manualLayout>
      </c:layout>
      <c:lineChart>
        <c:grouping val="standard"/>
        <c:varyColors val="0"/>
        <c:ser>
          <c:idx val="0"/>
          <c:order val="0"/>
          <c:tx>
            <c:strRef>
              <c:f>ServperseInversion!$M$73</c:f>
              <c:strCache>
                <c:ptCount val="1"/>
                <c:pt idx="0">
                  <c:v>Servicios personales (Promedio nacional)</c:v>
                </c:pt>
              </c:strCache>
            </c:strRef>
          </c:tx>
          <c:spPr>
            <a:ln w="28575" cap="rnd">
              <a:solidFill>
                <a:srgbClr val="EC006D"/>
              </a:solidFill>
              <a:round/>
            </a:ln>
            <a:effectLst/>
          </c:spPr>
          <c:marker>
            <c:symbol val="circle"/>
            <c:size val="5"/>
            <c:spPr>
              <a:solidFill>
                <a:srgbClr val="EC006D"/>
              </a:solidFill>
              <a:ln w="9525">
                <a:solidFill>
                  <a:srgbClr val="EC006D"/>
                </a:solidFill>
              </a:ln>
              <a:effectLst/>
            </c:spPr>
          </c:marker>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5C-4151-A2D5-BB5253C0DE47}"/>
                </c:ext>
              </c:extLst>
            </c:dLbl>
            <c:dLbl>
              <c:idx val="2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5C-4151-A2D5-BB5253C0DE47}"/>
                </c:ext>
              </c:extLst>
            </c:dLbl>
            <c:dLbl>
              <c:idx val="2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5C-4151-A2D5-BB5253C0DE47}"/>
                </c:ext>
              </c:extLst>
            </c:dLbl>
            <c:dLbl>
              <c:idx val="2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5C-4151-A2D5-BB5253C0DE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EC006D"/>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ServperseInversion!$L$75:$L$102</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ServperseInversion!$M$75:$M$102</c:f>
              <c:numCache>
                <c:formatCode>_-* #,##0_-;\-* #,##0_-;_-* "-"??_-;_-@_-</c:formatCode>
                <c:ptCount val="28"/>
                <c:pt idx="0">
                  <c:v>2881.5450105843138</c:v>
                </c:pt>
                <c:pt idx="1">
                  <c:v>3349.6075577397519</c:v>
                </c:pt>
                <c:pt idx="2">
                  <c:v>4118.440711100091</c:v>
                </c:pt>
                <c:pt idx="3">
                  <c:v>4488.4616158366089</c:v>
                </c:pt>
                <c:pt idx="4">
                  <c:v>5339.8792409453226</c:v>
                </c:pt>
                <c:pt idx="5">
                  <c:v>5439.8276385250501</c:v>
                </c:pt>
                <c:pt idx="6">
                  <c:v>6207.7842662674902</c:v>
                </c:pt>
                <c:pt idx="7">
                  <c:v>6809.3976469849076</c:v>
                </c:pt>
                <c:pt idx="8">
                  <c:v>6305.4578368980028</c:v>
                </c:pt>
                <c:pt idx="9">
                  <c:v>6671.7878897430573</c:v>
                </c:pt>
                <c:pt idx="10">
                  <c:v>7358.3235154849244</c:v>
                </c:pt>
                <c:pt idx="11">
                  <c:v>7330.4719755114238</c:v>
                </c:pt>
                <c:pt idx="12">
                  <c:v>7907.8896966833427</c:v>
                </c:pt>
                <c:pt idx="13">
                  <c:v>8473.4216281317349</c:v>
                </c:pt>
                <c:pt idx="14">
                  <c:v>8842.8447341664396</c:v>
                </c:pt>
                <c:pt idx="15">
                  <c:v>9567.3483651697516</c:v>
                </c:pt>
                <c:pt idx="16">
                  <c:v>9992.42490878844</c:v>
                </c:pt>
                <c:pt idx="17">
                  <c:v>10162.66858037129</c:v>
                </c:pt>
                <c:pt idx="18">
                  <c:v>11052.81560028043</c:v>
                </c:pt>
                <c:pt idx="19">
                  <c:v>11212.697731044431</c:v>
                </c:pt>
                <c:pt idx="20">
                  <c:v>11589.627248498269</c:v>
                </c:pt>
                <c:pt idx="21">
                  <c:v>12363.281401788339</c:v>
                </c:pt>
                <c:pt idx="22">
                  <c:v>12782.383973848389</c:v>
                </c:pt>
                <c:pt idx="23">
                  <c:v>13298.760985194611</c:v>
                </c:pt>
                <c:pt idx="24">
                  <c:v>13944.12510393857</c:v>
                </c:pt>
                <c:pt idx="25">
                  <c:v>14302.835548335001</c:v>
                </c:pt>
                <c:pt idx="26">
                  <c:v>14413.917645961799</c:v>
                </c:pt>
                <c:pt idx="27">
                  <c:v>13982.88526628125</c:v>
                </c:pt>
              </c:numCache>
            </c:numRef>
          </c:val>
          <c:smooth val="0"/>
          <c:extLst>
            <c:ext xmlns:c16="http://schemas.microsoft.com/office/drawing/2014/chart" uri="{C3380CC4-5D6E-409C-BE32-E72D297353CC}">
              <c16:uniqueId val="{00000004-AF5C-4151-A2D5-BB5253C0DE47}"/>
            </c:ext>
          </c:extLst>
        </c:ser>
        <c:ser>
          <c:idx val="1"/>
          <c:order val="1"/>
          <c:tx>
            <c:strRef>
              <c:f>ServperseInversion!$N$73</c:f>
              <c:strCache>
                <c:ptCount val="1"/>
                <c:pt idx="0">
                  <c:v>Inversión pública (Promedio nacional)</c:v>
                </c:pt>
              </c:strCache>
            </c:strRef>
          </c:tx>
          <c:spPr>
            <a:ln w="28575" cap="rnd">
              <a:solidFill>
                <a:srgbClr val="EE7D00"/>
              </a:solidFill>
              <a:round/>
            </a:ln>
            <a:effectLst/>
          </c:spPr>
          <c:marker>
            <c:symbol val="circle"/>
            <c:size val="5"/>
            <c:spPr>
              <a:solidFill>
                <a:srgbClr val="EE7D00"/>
              </a:solidFill>
              <a:ln w="9525">
                <a:solidFill>
                  <a:srgbClr val="EE7D00"/>
                </a:solidFill>
              </a:ln>
              <a:effectLst/>
            </c:spPr>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5C-4151-A2D5-BB5253C0DE47}"/>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5C-4151-A2D5-BB5253C0DE47}"/>
                </c:ext>
              </c:extLst>
            </c:dLbl>
            <c:dLbl>
              <c:idx val="2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5C-4151-A2D5-BB5253C0DE47}"/>
                </c:ext>
              </c:extLst>
            </c:dLbl>
            <c:dLbl>
              <c:idx val="27"/>
              <c:layout>
                <c:manualLayout>
                  <c:x val="-4.6636557385878403E-3"/>
                  <c:y val="3.322580958847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F5C-4151-A2D5-BB5253C0DE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EE7D00"/>
                    </a:solidFill>
                    <a:latin typeface="+mn-lt"/>
                    <a:ea typeface="+mn-ea"/>
                    <a:cs typeface="+mn-cs"/>
                  </a:defRPr>
                </a:pPr>
                <a:endParaRPr lang="es-MX"/>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ServperseInversion!$L$75:$L$102</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ServperseInversion!$N$75:$N$102</c:f>
              <c:numCache>
                <c:formatCode>_-* #,##0_-;\-* #,##0_-;_-* "-"??_-;_-@_-</c:formatCode>
                <c:ptCount val="28"/>
                <c:pt idx="0">
                  <c:v>1844.545557735682</c:v>
                </c:pt>
                <c:pt idx="1">
                  <c:v>2084.927874042271</c:v>
                </c:pt>
                <c:pt idx="2">
                  <c:v>2360.787824425589</c:v>
                </c:pt>
                <c:pt idx="3">
                  <c:v>2062.3987890251601</c:v>
                </c:pt>
                <c:pt idx="4">
                  <c:v>2274.7438075765781</c:v>
                </c:pt>
                <c:pt idx="5">
                  <c:v>1620.4167848357231</c:v>
                </c:pt>
                <c:pt idx="6">
                  <c:v>1626.6687650959529</c:v>
                </c:pt>
                <c:pt idx="7">
                  <c:v>1651.558155791595</c:v>
                </c:pt>
                <c:pt idx="8">
                  <c:v>1678.863042998036</c:v>
                </c:pt>
                <c:pt idx="9">
                  <c:v>1785.699466250622</c:v>
                </c:pt>
                <c:pt idx="10">
                  <c:v>2065.2560028992812</c:v>
                </c:pt>
                <c:pt idx="11">
                  <c:v>2135.5882917614499</c:v>
                </c:pt>
                <c:pt idx="12">
                  <c:v>2202.1892238711812</c:v>
                </c:pt>
                <c:pt idx="13">
                  <c:v>2354.3782083115029</c:v>
                </c:pt>
                <c:pt idx="14">
                  <c:v>2406.5062553828052</c:v>
                </c:pt>
                <c:pt idx="15">
                  <c:v>2938.740979630481</c:v>
                </c:pt>
                <c:pt idx="16">
                  <c:v>3584.5807357654462</c:v>
                </c:pt>
                <c:pt idx="17">
                  <c:v>4241.9723579009496</c:v>
                </c:pt>
                <c:pt idx="18">
                  <c:v>4674.1554496771741</c:v>
                </c:pt>
                <c:pt idx="19">
                  <c:v>5263.8867396801998</c:v>
                </c:pt>
                <c:pt idx="20">
                  <c:v>4963.9912658744497</c:v>
                </c:pt>
                <c:pt idx="21">
                  <c:v>3803.3005383117902</c:v>
                </c:pt>
                <c:pt idx="22">
                  <c:v>3301.1804926856771</c:v>
                </c:pt>
                <c:pt idx="23">
                  <c:v>3499.2903545127419</c:v>
                </c:pt>
                <c:pt idx="24">
                  <c:v>3637.629444824131</c:v>
                </c:pt>
                <c:pt idx="25">
                  <c:v>2762.952284588368</c:v>
                </c:pt>
                <c:pt idx="26">
                  <c:v>2799.2171678626169</c:v>
                </c:pt>
                <c:pt idx="27">
                  <c:v>2610.7915034687499</c:v>
                </c:pt>
              </c:numCache>
            </c:numRef>
          </c:val>
          <c:smooth val="0"/>
          <c:extLst>
            <c:ext xmlns:c16="http://schemas.microsoft.com/office/drawing/2014/chart" uri="{C3380CC4-5D6E-409C-BE32-E72D297353CC}">
              <c16:uniqueId val="{00000009-AF5C-4151-A2D5-BB5253C0DE47}"/>
            </c:ext>
          </c:extLst>
        </c:ser>
        <c:dLbls>
          <c:showLegendKey val="0"/>
          <c:showVal val="0"/>
          <c:showCatName val="0"/>
          <c:showSerName val="0"/>
          <c:showPercent val="0"/>
          <c:showBubbleSize val="0"/>
        </c:dLbls>
        <c:marker val="1"/>
        <c:smooth val="0"/>
        <c:axId val="-2136729704"/>
        <c:axId val="-2136641640"/>
      </c:lineChart>
      <c:catAx>
        <c:axId val="-2136729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s-MX"/>
          </a:p>
        </c:txPr>
        <c:crossAx val="-2136641640"/>
        <c:crosses val="autoZero"/>
        <c:auto val="1"/>
        <c:lblAlgn val="ctr"/>
        <c:lblOffset val="100"/>
        <c:noMultiLvlLbl val="0"/>
      </c:catAx>
      <c:valAx>
        <c:axId val="-2136641640"/>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MX"/>
          </a:p>
        </c:txPr>
        <c:crossAx val="-2136729704"/>
        <c:crosses val="autoZero"/>
        <c:crossBetween val="between"/>
      </c:valAx>
      <c:spPr>
        <a:noFill/>
        <a:ln>
          <a:noFill/>
        </a:ln>
        <a:effectLst/>
      </c:spPr>
    </c:plotArea>
    <c:legend>
      <c:legendPos val="b"/>
      <c:layout>
        <c:manualLayout>
          <c:xMode val="edge"/>
          <c:yMode val="edge"/>
          <c:x val="0.10058247157907001"/>
          <c:y val="0.17390795910922799"/>
          <c:w val="0.39337942405036902"/>
          <c:h val="0.1991015280306850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4A609D-4A69-42E6-BA4B-73CDCFBB65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E1C7C950-A267-452E-A4F7-326CC50AFE42}">
      <dgm:prSet phldrT="[Texto]" custT="1"/>
      <dgm:spPr>
        <a:solidFill>
          <a:srgbClr val="FFC000"/>
        </a:solidFill>
      </dgm:spPr>
      <dgm:t>
        <a:bodyPr/>
        <a:lstStyle/>
        <a:p>
          <a:r>
            <a:rPr lang="es-MX" sz="1400" dirty="0">
              <a:solidFill>
                <a:schemeClr val="tx1"/>
              </a:solidFill>
            </a:rPr>
            <a:t>1) Subsidios categóricos de proyecto.- se pueden ganar a través de </a:t>
          </a:r>
          <a:r>
            <a:rPr lang="es-MX" sz="1400" b="1" dirty="0">
              <a:solidFill>
                <a:schemeClr val="tx1"/>
              </a:solidFill>
            </a:rPr>
            <a:t>un proceso de </a:t>
          </a:r>
          <a:r>
            <a:rPr lang="es-MX" sz="1400" b="1" dirty="0" smtClean="0">
              <a:solidFill>
                <a:schemeClr val="tx1"/>
              </a:solidFill>
            </a:rPr>
            <a:t>competencia entre los estados</a:t>
          </a:r>
          <a:r>
            <a:rPr lang="es-MX" sz="1400" dirty="0" smtClean="0">
              <a:solidFill>
                <a:schemeClr val="tx1"/>
              </a:solidFill>
            </a:rPr>
            <a:t>. </a:t>
          </a:r>
          <a:endParaRPr lang="es-MX" sz="1400" dirty="0">
            <a:solidFill>
              <a:schemeClr val="tx1"/>
            </a:solidFill>
          </a:endParaRPr>
        </a:p>
      </dgm:t>
    </dgm:pt>
    <dgm:pt modelId="{3BEBAF47-6576-46B3-9FCD-CA36A0679A2C}" type="parTrans" cxnId="{953FC7BC-F849-4974-AE82-4D80C1CC90AE}">
      <dgm:prSet/>
      <dgm:spPr/>
      <dgm:t>
        <a:bodyPr/>
        <a:lstStyle/>
        <a:p>
          <a:endParaRPr lang="es-MX"/>
        </a:p>
      </dgm:t>
    </dgm:pt>
    <dgm:pt modelId="{1E0DB3CA-6FF0-483D-B38B-101C3D1FE8DA}" type="sibTrans" cxnId="{953FC7BC-F849-4974-AE82-4D80C1CC90AE}">
      <dgm:prSet/>
      <dgm:spPr/>
      <dgm:t>
        <a:bodyPr/>
        <a:lstStyle/>
        <a:p>
          <a:endParaRPr lang="es-MX"/>
        </a:p>
      </dgm:t>
    </dgm:pt>
    <dgm:pt modelId="{2881A019-96ED-47F9-B961-575AB5BB17BE}">
      <dgm:prSet phldrT="[Texto]" custT="1"/>
      <dgm:spPr>
        <a:solidFill>
          <a:srgbClr val="C00000"/>
        </a:solidFill>
      </dgm:spPr>
      <dgm:t>
        <a:bodyPr/>
        <a:lstStyle/>
        <a:p>
          <a:r>
            <a:rPr lang="es-MX" sz="1400" dirty="0">
              <a:solidFill>
                <a:schemeClr val="bg1"/>
              </a:solidFill>
            </a:rPr>
            <a:t>2) Subsidios categóricos de fórmula.- </a:t>
          </a:r>
          <a:r>
            <a:rPr lang="es-MX" sz="1400" dirty="0" smtClean="0">
              <a:solidFill>
                <a:schemeClr val="bg1"/>
              </a:solidFill>
            </a:rPr>
            <a:t>se </a:t>
          </a:r>
          <a:r>
            <a:rPr lang="es-MX" sz="1400" dirty="0">
              <a:solidFill>
                <a:schemeClr val="bg1"/>
              </a:solidFill>
            </a:rPr>
            <a:t>asignan </a:t>
          </a:r>
          <a:r>
            <a:rPr lang="es-MX" sz="1400" b="1" dirty="0" smtClean="0">
              <a:solidFill>
                <a:schemeClr val="bg1"/>
              </a:solidFill>
            </a:rPr>
            <a:t>en </a:t>
          </a:r>
          <a:r>
            <a:rPr lang="es-MX" sz="1400" b="1" dirty="0">
              <a:solidFill>
                <a:schemeClr val="bg1"/>
              </a:solidFill>
            </a:rPr>
            <a:t>función de factores (población, ingreso promedio del hogar, pobreza, etc</a:t>
          </a:r>
          <a:r>
            <a:rPr lang="es-MX" sz="1400" b="1" dirty="0" smtClean="0">
              <a:solidFill>
                <a:schemeClr val="bg1"/>
              </a:solidFill>
            </a:rPr>
            <a:t>.)</a:t>
          </a:r>
          <a:endParaRPr lang="es-MX" sz="1400" dirty="0">
            <a:solidFill>
              <a:schemeClr val="bg1"/>
            </a:solidFill>
          </a:endParaRPr>
        </a:p>
      </dgm:t>
    </dgm:pt>
    <dgm:pt modelId="{01979E1C-F27B-4167-9672-96791EB6CBAD}" type="parTrans" cxnId="{159C049B-584D-47A8-92BE-11475452E6B1}">
      <dgm:prSet/>
      <dgm:spPr/>
      <dgm:t>
        <a:bodyPr/>
        <a:lstStyle/>
        <a:p>
          <a:endParaRPr lang="es-MX"/>
        </a:p>
      </dgm:t>
    </dgm:pt>
    <dgm:pt modelId="{34800323-3449-4D5B-99DA-AC1455ACD011}" type="sibTrans" cxnId="{159C049B-584D-47A8-92BE-11475452E6B1}">
      <dgm:prSet/>
      <dgm:spPr/>
      <dgm:t>
        <a:bodyPr/>
        <a:lstStyle/>
        <a:p>
          <a:endParaRPr lang="es-MX"/>
        </a:p>
      </dgm:t>
    </dgm:pt>
    <dgm:pt modelId="{26B26216-3616-4C7E-9EB0-CDFD8652ECEF}">
      <dgm:prSet phldrT="[Texto]" custT="1"/>
      <dgm:spPr>
        <a:solidFill>
          <a:srgbClr val="BD0A71"/>
        </a:solidFill>
      </dgm:spPr>
      <dgm:t>
        <a:bodyPr/>
        <a:lstStyle/>
        <a:p>
          <a:r>
            <a:rPr lang="es-MX" sz="1400" dirty="0">
              <a:solidFill>
                <a:schemeClr val="bg1"/>
              </a:solidFill>
            </a:rPr>
            <a:t>3) Subsidios categóricos fórmula-proyecto.- usan </a:t>
          </a:r>
          <a:r>
            <a:rPr lang="es-MX" sz="1400" b="1" dirty="0">
              <a:solidFill>
                <a:schemeClr val="bg1"/>
              </a:solidFill>
            </a:rPr>
            <a:t>una mezcla de métodos de asignación de los recursos</a:t>
          </a:r>
          <a:r>
            <a:rPr lang="es-MX" sz="1400" dirty="0">
              <a:solidFill>
                <a:schemeClr val="bg1"/>
              </a:solidFill>
            </a:rPr>
            <a:t>. </a:t>
          </a:r>
          <a:r>
            <a:rPr lang="es-MX" sz="1400" dirty="0" smtClean="0">
              <a:solidFill>
                <a:schemeClr val="bg1"/>
              </a:solidFill>
            </a:rPr>
            <a:t>1</a:t>
          </a:r>
          <a:r>
            <a:rPr lang="es-MX" sz="1400" dirty="0">
              <a:solidFill>
                <a:schemeClr val="bg1"/>
              </a:solidFill>
            </a:rPr>
            <a:t>) el uso de una fórmula establecida en una ley </a:t>
          </a:r>
          <a:r>
            <a:rPr lang="es-MX" sz="1400" dirty="0" smtClean="0">
              <a:solidFill>
                <a:schemeClr val="bg1"/>
              </a:solidFill>
            </a:rPr>
            <a:t>y </a:t>
          </a:r>
          <a:r>
            <a:rPr lang="es-MX" sz="1400" dirty="0">
              <a:solidFill>
                <a:schemeClr val="bg1"/>
              </a:solidFill>
            </a:rPr>
            <a:t>2) un proceso de aplicación </a:t>
          </a:r>
          <a:r>
            <a:rPr lang="es-MX" sz="1400" dirty="0" smtClean="0">
              <a:solidFill>
                <a:schemeClr val="bg1"/>
              </a:solidFill>
            </a:rPr>
            <a:t>de </a:t>
          </a:r>
          <a:r>
            <a:rPr lang="es-MX" sz="1400" dirty="0">
              <a:solidFill>
                <a:schemeClr val="bg1"/>
              </a:solidFill>
            </a:rPr>
            <a:t>forma </a:t>
          </a:r>
          <a:r>
            <a:rPr lang="es-MX" sz="1400" dirty="0" smtClean="0">
              <a:solidFill>
                <a:schemeClr val="bg1"/>
              </a:solidFill>
            </a:rPr>
            <a:t>competitiva. </a:t>
          </a:r>
          <a:endParaRPr lang="es-MX" sz="1400" dirty="0">
            <a:solidFill>
              <a:schemeClr val="bg1"/>
            </a:solidFill>
          </a:endParaRPr>
        </a:p>
      </dgm:t>
    </dgm:pt>
    <dgm:pt modelId="{F7BDB64E-D47A-4409-92E3-7A91584CFBD4}" type="parTrans" cxnId="{78EDDE6D-76B3-4DA9-8D46-1EE73B1155C8}">
      <dgm:prSet/>
      <dgm:spPr/>
      <dgm:t>
        <a:bodyPr/>
        <a:lstStyle/>
        <a:p>
          <a:endParaRPr lang="es-MX"/>
        </a:p>
      </dgm:t>
    </dgm:pt>
    <dgm:pt modelId="{B027F1F7-CBC2-4DF2-B5B6-610561D4C21A}" type="sibTrans" cxnId="{78EDDE6D-76B3-4DA9-8D46-1EE73B1155C8}">
      <dgm:prSet/>
      <dgm:spPr/>
      <dgm:t>
        <a:bodyPr/>
        <a:lstStyle/>
        <a:p>
          <a:endParaRPr lang="es-MX"/>
        </a:p>
      </dgm:t>
    </dgm:pt>
    <dgm:pt modelId="{D5514377-CDD4-4BC5-A790-BEB7A8A06FE3}">
      <dgm:prSet phldrT="[Texto]" custT="1"/>
      <dgm:spPr>
        <a:solidFill>
          <a:srgbClr val="FF0000"/>
        </a:solidFill>
      </dgm:spPr>
      <dgm:t>
        <a:bodyPr/>
        <a:lstStyle/>
        <a:p>
          <a:r>
            <a:rPr lang="es-MX" sz="1400" dirty="0">
              <a:solidFill>
                <a:schemeClr val="bg1"/>
              </a:solidFill>
            </a:rPr>
            <a:t>4) Subsidios categóricos de reembolso abierto.- </a:t>
          </a:r>
          <a:r>
            <a:rPr lang="es-MX" sz="1400" dirty="0" smtClean="0">
              <a:solidFill>
                <a:schemeClr val="bg1"/>
              </a:solidFill>
            </a:rPr>
            <a:t>Estos </a:t>
          </a:r>
          <a:r>
            <a:rPr lang="es-MX" sz="1400" dirty="0">
              <a:solidFill>
                <a:schemeClr val="bg1"/>
              </a:solidFill>
            </a:rPr>
            <a:t>apoyos consisten en un </a:t>
          </a:r>
          <a:r>
            <a:rPr lang="es-MX" sz="1400" b="1" dirty="0">
              <a:solidFill>
                <a:schemeClr val="bg1"/>
              </a:solidFill>
            </a:rPr>
            <a:t>reembolso de un proporción de los costos de un programa</a:t>
          </a:r>
          <a:r>
            <a:rPr lang="es-MX" sz="1400" dirty="0">
              <a:solidFill>
                <a:schemeClr val="bg1"/>
              </a:solidFill>
            </a:rPr>
            <a:t> que enfrente el receptor de los fondos.  </a:t>
          </a:r>
        </a:p>
      </dgm:t>
    </dgm:pt>
    <dgm:pt modelId="{B4A710E1-8CCC-4059-9448-E35672C8FBE8}" type="parTrans" cxnId="{FEDF7A04-6958-42A1-A948-13FBB70A891B}">
      <dgm:prSet/>
      <dgm:spPr/>
      <dgm:t>
        <a:bodyPr/>
        <a:lstStyle/>
        <a:p>
          <a:endParaRPr lang="es-MX"/>
        </a:p>
      </dgm:t>
    </dgm:pt>
    <dgm:pt modelId="{938753D1-C6DF-4A46-9526-62DF5BCD43A2}" type="sibTrans" cxnId="{FEDF7A04-6958-42A1-A948-13FBB70A891B}">
      <dgm:prSet/>
      <dgm:spPr/>
      <dgm:t>
        <a:bodyPr/>
        <a:lstStyle/>
        <a:p>
          <a:endParaRPr lang="es-MX"/>
        </a:p>
      </dgm:t>
    </dgm:pt>
    <dgm:pt modelId="{EBC47DE5-DF7E-4FBE-8CE2-6DEF3296DEFE}" type="pres">
      <dgm:prSet presAssocID="{8E4A609D-4A69-42E6-BA4B-73CDCFBB653D}" presName="diagram" presStyleCnt="0">
        <dgm:presLayoutVars>
          <dgm:dir/>
          <dgm:resizeHandles val="exact"/>
        </dgm:presLayoutVars>
      </dgm:prSet>
      <dgm:spPr/>
      <dgm:t>
        <a:bodyPr/>
        <a:lstStyle/>
        <a:p>
          <a:endParaRPr lang="es-MX"/>
        </a:p>
      </dgm:t>
    </dgm:pt>
    <dgm:pt modelId="{707D552C-0868-42B6-812F-45164DC9F783}" type="pres">
      <dgm:prSet presAssocID="{E1C7C950-A267-452E-A4F7-326CC50AFE42}" presName="node" presStyleLbl="node1" presStyleIdx="0" presStyleCnt="4" custScaleX="129868" custLinFactNeighborX="-2925" custLinFactNeighborY="-104">
        <dgm:presLayoutVars>
          <dgm:bulletEnabled val="1"/>
        </dgm:presLayoutVars>
      </dgm:prSet>
      <dgm:spPr/>
      <dgm:t>
        <a:bodyPr/>
        <a:lstStyle/>
        <a:p>
          <a:endParaRPr lang="es-MX"/>
        </a:p>
      </dgm:t>
    </dgm:pt>
    <dgm:pt modelId="{8B6E03CE-7F70-44D2-8073-3FF376A3DF18}" type="pres">
      <dgm:prSet presAssocID="{1E0DB3CA-6FF0-483D-B38B-101C3D1FE8DA}" presName="sibTrans" presStyleCnt="0"/>
      <dgm:spPr/>
    </dgm:pt>
    <dgm:pt modelId="{3D0F44DD-E3D1-4623-BDA4-B106B46084EA}" type="pres">
      <dgm:prSet presAssocID="{2881A019-96ED-47F9-B961-575AB5BB17BE}" presName="node" presStyleLbl="node1" presStyleIdx="1" presStyleCnt="4" custScaleX="110616" custLinFactNeighborX="-2383" custLinFactNeighborY="-104">
        <dgm:presLayoutVars>
          <dgm:bulletEnabled val="1"/>
        </dgm:presLayoutVars>
      </dgm:prSet>
      <dgm:spPr/>
      <dgm:t>
        <a:bodyPr/>
        <a:lstStyle/>
        <a:p>
          <a:endParaRPr lang="es-MX"/>
        </a:p>
      </dgm:t>
    </dgm:pt>
    <dgm:pt modelId="{A4523602-7304-4436-B8DD-1C6F38E4B13C}" type="pres">
      <dgm:prSet presAssocID="{34800323-3449-4D5B-99DA-AC1455ACD011}" presName="sibTrans" presStyleCnt="0"/>
      <dgm:spPr/>
    </dgm:pt>
    <dgm:pt modelId="{B4CB4B9E-DF6B-45C3-A7F1-8F12985726D8}" type="pres">
      <dgm:prSet presAssocID="{26B26216-3616-4C7E-9EB0-CDFD8652ECEF}" presName="node" presStyleLbl="node1" presStyleIdx="2" presStyleCnt="4" custScaleX="129867" custLinFactNeighborX="-5850" custLinFactNeighborY="333">
        <dgm:presLayoutVars>
          <dgm:bulletEnabled val="1"/>
        </dgm:presLayoutVars>
      </dgm:prSet>
      <dgm:spPr/>
      <dgm:t>
        <a:bodyPr/>
        <a:lstStyle/>
        <a:p>
          <a:endParaRPr lang="es-MX"/>
        </a:p>
      </dgm:t>
    </dgm:pt>
    <dgm:pt modelId="{375E3E14-5FDA-40A5-8856-3D249A9572EC}" type="pres">
      <dgm:prSet presAssocID="{B027F1F7-CBC2-4DF2-B5B6-610561D4C21A}" presName="sibTrans" presStyleCnt="0"/>
      <dgm:spPr/>
    </dgm:pt>
    <dgm:pt modelId="{690DFFF6-6836-4899-A53C-9B25EE69031E}" type="pres">
      <dgm:prSet presAssocID="{D5514377-CDD4-4BC5-A790-BEB7A8A06FE3}" presName="node" presStyleLbl="node1" presStyleIdx="3" presStyleCnt="4" custScaleX="105851">
        <dgm:presLayoutVars>
          <dgm:bulletEnabled val="1"/>
        </dgm:presLayoutVars>
      </dgm:prSet>
      <dgm:spPr/>
      <dgm:t>
        <a:bodyPr/>
        <a:lstStyle/>
        <a:p>
          <a:endParaRPr lang="es-MX"/>
        </a:p>
      </dgm:t>
    </dgm:pt>
  </dgm:ptLst>
  <dgm:cxnLst>
    <dgm:cxn modelId="{953FC7BC-F849-4974-AE82-4D80C1CC90AE}" srcId="{8E4A609D-4A69-42E6-BA4B-73CDCFBB653D}" destId="{E1C7C950-A267-452E-A4F7-326CC50AFE42}" srcOrd="0" destOrd="0" parTransId="{3BEBAF47-6576-46B3-9FCD-CA36A0679A2C}" sibTransId="{1E0DB3CA-6FF0-483D-B38B-101C3D1FE8DA}"/>
    <dgm:cxn modelId="{A563AC00-8E1A-4E24-B433-CA2DC8F4E111}" type="presOf" srcId="{D5514377-CDD4-4BC5-A790-BEB7A8A06FE3}" destId="{690DFFF6-6836-4899-A53C-9B25EE69031E}" srcOrd="0" destOrd="0" presId="urn:microsoft.com/office/officeart/2005/8/layout/default"/>
    <dgm:cxn modelId="{FEDF7A04-6958-42A1-A948-13FBB70A891B}" srcId="{8E4A609D-4A69-42E6-BA4B-73CDCFBB653D}" destId="{D5514377-CDD4-4BC5-A790-BEB7A8A06FE3}" srcOrd="3" destOrd="0" parTransId="{B4A710E1-8CCC-4059-9448-E35672C8FBE8}" sibTransId="{938753D1-C6DF-4A46-9526-62DF5BCD43A2}"/>
    <dgm:cxn modelId="{3EDB53B6-F881-4C94-85EA-C68687F10AEA}" type="presOf" srcId="{2881A019-96ED-47F9-B961-575AB5BB17BE}" destId="{3D0F44DD-E3D1-4623-BDA4-B106B46084EA}" srcOrd="0" destOrd="0" presId="urn:microsoft.com/office/officeart/2005/8/layout/default"/>
    <dgm:cxn modelId="{78EDDE6D-76B3-4DA9-8D46-1EE73B1155C8}" srcId="{8E4A609D-4A69-42E6-BA4B-73CDCFBB653D}" destId="{26B26216-3616-4C7E-9EB0-CDFD8652ECEF}" srcOrd="2" destOrd="0" parTransId="{F7BDB64E-D47A-4409-92E3-7A91584CFBD4}" sibTransId="{B027F1F7-CBC2-4DF2-B5B6-610561D4C21A}"/>
    <dgm:cxn modelId="{159C049B-584D-47A8-92BE-11475452E6B1}" srcId="{8E4A609D-4A69-42E6-BA4B-73CDCFBB653D}" destId="{2881A019-96ED-47F9-B961-575AB5BB17BE}" srcOrd="1" destOrd="0" parTransId="{01979E1C-F27B-4167-9672-96791EB6CBAD}" sibTransId="{34800323-3449-4D5B-99DA-AC1455ACD011}"/>
    <dgm:cxn modelId="{8F94366C-B81A-4404-970C-2F4C4A078C1A}" type="presOf" srcId="{8E4A609D-4A69-42E6-BA4B-73CDCFBB653D}" destId="{EBC47DE5-DF7E-4FBE-8CE2-6DEF3296DEFE}" srcOrd="0" destOrd="0" presId="urn:microsoft.com/office/officeart/2005/8/layout/default"/>
    <dgm:cxn modelId="{5C17B3EF-F29A-42C6-8D44-C69B093EE06E}" type="presOf" srcId="{26B26216-3616-4C7E-9EB0-CDFD8652ECEF}" destId="{B4CB4B9E-DF6B-45C3-A7F1-8F12985726D8}" srcOrd="0" destOrd="0" presId="urn:microsoft.com/office/officeart/2005/8/layout/default"/>
    <dgm:cxn modelId="{2FCAB544-0A6C-49D1-A90F-34CDCC019349}" type="presOf" srcId="{E1C7C950-A267-452E-A4F7-326CC50AFE42}" destId="{707D552C-0868-42B6-812F-45164DC9F783}" srcOrd="0" destOrd="0" presId="urn:microsoft.com/office/officeart/2005/8/layout/default"/>
    <dgm:cxn modelId="{CBEF741A-8C07-4C85-8DD0-59840D563D65}" type="presParOf" srcId="{EBC47DE5-DF7E-4FBE-8CE2-6DEF3296DEFE}" destId="{707D552C-0868-42B6-812F-45164DC9F783}" srcOrd="0" destOrd="0" presId="urn:microsoft.com/office/officeart/2005/8/layout/default"/>
    <dgm:cxn modelId="{77D3E623-1CE2-439B-9387-E8D6A2C521AB}" type="presParOf" srcId="{EBC47DE5-DF7E-4FBE-8CE2-6DEF3296DEFE}" destId="{8B6E03CE-7F70-44D2-8073-3FF376A3DF18}" srcOrd="1" destOrd="0" presId="urn:microsoft.com/office/officeart/2005/8/layout/default"/>
    <dgm:cxn modelId="{5501027A-889D-4E9C-9B5B-811B97F41B35}" type="presParOf" srcId="{EBC47DE5-DF7E-4FBE-8CE2-6DEF3296DEFE}" destId="{3D0F44DD-E3D1-4623-BDA4-B106B46084EA}" srcOrd="2" destOrd="0" presId="urn:microsoft.com/office/officeart/2005/8/layout/default"/>
    <dgm:cxn modelId="{F23FAF3F-FEEA-4704-88C0-887DEEFB88C9}" type="presParOf" srcId="{EBC47DE5-DF7E-4FBE-8CE2-6DEF3296DEFE}" destId="{A4523602-7304-4436-B8DD-1C6F38E4B13C}" srcOrd="3" destOrd="0" presId="urn:microsoft.com/office/officeart/2005/8/layout/default"/>
    <dgm:cxn modelId="{A72EB7AF-1858-4279-A4D0-D99DB3221AD7}" type="presParOf" srcId="{EBC47DE5-DF7E-4FBE-8CE2-6DEF3296DEFE}" destId="{B4CB4B9E-DF6B-45C3-A7F1-8F12985726D8}" srcOrd="4" destOrd="0" presId="urn:microsoft.com/office/officeart/2005/8/layout/default"/>
    <dgm:cxn modelId="{F8A9DDA1-1128-44C2-B661-8C596875632D}" type="presParOf" srcId="{EBC47DE5-DF7E-4FBE-8CE2-6DEF3296DEFE}" destId="{375E3E14-5FDA-40A5-8856-3D249A9572EC}" srcOrd="5" destOrd="0" presId="urn:microsoft.com/office/officeart/2005/8/layout/default"/>
    <dgm:cxn modelId="{470AAE8F-9CF7-40C1-80A8-C477F0095B8D}" type="presParOf" srcId="{EBC47DE5-DF7E-4FBE-8CE2-6DEF3296DEFE}" destId="{690DFFF6-6836-4899-A53C-9B25EE69031E}"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31A0B8-384C-45C1-A503-AF8972A0993B}" type="doc">
      <dgm:prSet loTypeId="urn:microsoft.com/office/officeart/2005/8/layout/cycle7" loCatId="cycle" qsTypeId="urn:microsoft.com/office/officeart/2005/8/quickstyle/simple1" qsCatId="simple" csTypeId="urn:microsoft.com/office/officeart/2005/8/colors/accent0_1" csCatId="mainScheme" phldr="1"/>
      <dgm:spPr/>
      <dgm:t>
        <a:bodyPr/>
        <a:lstStyle/>
        <a:p>
          <a:endParaRPr lang="es-MX"/>
        </a:p>
      </dgm:t>
    </dgm:pt>
    <dgm:pt modelId="{914AD09F-CB7E-45D6-A192-CF471610DED0}">
      <dgm:prSet phldrT="[Texto]"/>
      <dgm:spPr/>
      <dgm:t>
        <a:bodyPr/>
        <a:lstStyle/>
        <a:p>
          <a:r>
            <a:rPr lang="es-MX" b="1" dirty="0" smtClean="0"/>
            <a:t>Gastos irreductibles</a:t>
          </a:r>
        </a:p>
        <a:p>
          <a:r>
            <a:rPr lang="es-MX" b="1" dirty="0" smtClean="0"/>
            <a:t>Servicios personales</a:t>
          </a:r>
          <a:endParaRPr lang="es-MX" b="1" dirty="0"/>
        </a:p>
      </dgm:t>
    </dgm:pt>
    <dgm:pt modelId="{BDFABB13-6506-49EA-AE1B-5335DE44EC58}" type="parTrans" cxnId="{8784F8DB-57E5-4ACA-BBBF-ECFDFA7F05F8}">
      <dgm:prSet/>
      <dgm:spPr/>
      <dgm:t>
        <a:bodyPr/>
        <a:lstStyle/>
        <a:p>
          <a:endParaRPr lang="es-MX"/>
        </a:p>
      </dgm:t>
    </dgm:pt>
    <dgm:pt modelId="{A4F45A68-A54A-4979-A19B-9456800AE62D}" type="sibTrans" cxnId="{8784F8DB-57E5-4ACA-BBBF-ECFDFA7F05F8}">
      <dgm:prSet/>
      <dgm:spPr/>
      <dgm:t>
        <a:bodyPr/>
        <a:lstStyle/>
        <a:p>
          <a:endParaRPr lang="es-MX"/>
        </a:p>
      </dgm:t>
    </dgm:pt>
    <dgm:pt modelId="{B5BAD345-1B65-4CE8-8450-AB21278169AD}">
      <dgm:prSet phldrT="[Texto]"/>
      <dgm:spPr/>
      <dgm:t>
        <a:bodyPr/>
        <a:lstStyle/>
        <a:p>
          <a:r>
            <a:rPr lang="es-MX" b="1" smtClean="0"/>
            <a:t>Discrecionalidad </a:t>
          </a:r>
          <a:r>
            <a:rPr lang="es-MX" b="1" dirty="0" smtClean="0"/>
            <a:t>y opacidad en la distribución</a:t>
          </a:r>
          <a:endParaRPr lang="es-MX" b="1" dirty="0"/>
        </a:p>
      </dgm:t>
    </dgm:pt>
    <dgm:pt modelId="{E02D7087-9AB1-4582-B209-7882524542FF}" type="parTrans" cxnId="{AE5F23E0-4A84-48C3-89C5-787ACB49D43D}">
      <dgm:prSet/>
      <dgm:spPr/>
      <dgm:t>
        <a:bodyPr/>
        <a:lstStyle/>
        <a:p>
          <a:endParaRPr lang="es-MX"/>
        </a:p>
      </dgm:t>
    </dgm:pt>
    <dgm:pt modelId="{46028161-4678-41E4-A409-E2EAFC16FBB9}" type="sibTrans" cxnId="{AE5F23E0-4A84-48C3-89C5-787ACB49D43D}">
      <dgm:prSet/>
      <dgm:spPr/>
      <dgm:t>
        <a:bodyPr/>
        <a:lstStyle/>
        <a:p>
          <a:endParaRPr lang="es-MX"/>
        </a:p>
      </dgm:t>
    </dgm:pt>
    <dgm:pt modelId="{CD0A4447-A832-4612-9AB9-A8DF2AC9D9B2}">
      <dgm:prSet phldrT="[Texto]"/>
      <dgm:spPr/>
      <dgm:t>
        <a:bodyPr/>
        <a:lstStyle/>
        <a:p>
          <a:r>
            <a:rPr lang="es-MX" b="1" dirty="0" smtClean="0"/>
            <a:t>Naturaleza de las fórmulas</a:t>
          </a:r>
          <a:endParaRPr lang="es-MX" b="1" dirty="0"/>
        </a:p>
      </dgm:t>
    </dgm:pt>
    <dgm:pt modelId="{2EE590F1-DE49-4E88-AEF0-02BCCDC56623}" type="parTrans" cxnId="{03FA286C-9904-443C-95D2-78681C909651}">
      <dgm:prSet/>
      <dgm:spPr/>
      <dgm:t>
        <a:bodyPr/>
        <a:lstStyle/>
        <a:p>
          <a:endParaRPr lang="es-MX"/>
        </a:p>
      </dgm:t>
    </dgm:pt>
    <dgm:pt modelId="{0E7AE1F3-6308-48DC-8D77-9B2B13F6DAD3}" type="sibTrans" cxnId="{03FA286C-9904-443C-95D2-78681C909651}">
      <dgm:prSet/>
      <dgm:spPr/>
      <dgm:t>
        <a:bodyPr/>
        <a:lstStyle/>
        <a:p>
          <a:endParaRPr lang="es-MX"/>
        </a:p>
      </dgm:t>
    </dgm:pt>
    <dgm:pt modelId="{3599656F-4FCF-413E-9008-9237808D51E5}" type="pres">
      <dgm:prSet presAssocID="{D131A0B8-384C-45C1-A503-AF8972A0993B}" presName="Name0" presStyleCnt="0">
        <dgm:presLayoutVars>
          <dgm:dir/>
          <dgm:resizeHandles val="exact"/>
        </dgm:presLayoutVars>
      </dgm:prSet>
      <dgm:spPr/>
      <dgm:t>
        <a:bodyPr/>
        <a:lstStyle/>
        <a:p>
          <a:endParaRPr lang="es-ES"/>
        </a:p>
      </dgm:t>
    </dgm:pt>
    <dgm:pt modelId="{0D11DF1B-A916-4850-AA7E-CF1E41FF8C6A}" type="pres">
      <dgm:prSet presAssocID="{914AD09F-CB7E-45D6-A192-CF471610DED0}" presName="node" presStyleLbl="node1" presStyleIdx="0" presStyleCnt="3" custScaleX="124931" custRadScaleRad="100046">
        <dgm:presLayoutVars>
          <dgm:bulletEnabled val="1"/>
        </dgm:presLayoutVars>
      </dgm:prSet>
      <dgm:spPr/>
      <dgm:t>
        <a:bodyPr/>
        <a:lstStyle/>
        <a:p>
          <a:endParaRPr lang="es-MX"/>
        </a:p>
      </dgm:t>
    </dgm:pt>
    <dgm:pt modelId="{75DF3429-243A-490A-B7D2-1C8D9788C643}" type="pres">
      <dgm:prSet presAssocID="{A4F45A68-A54A-4979-A19B-9456800AE62D}" presName="sibTrans" presStyleLbl="sibTrans2D1" presStyleIdx="0" presStyleCnt="3"/>
      <dgm:spPr/>
      <dgm:t>
        <a:bodyPr/>
        <a:lstStyle/>
        <a:p>
          <a:endParaRPr lang="es-ES"/>
        </a:p>
      </dgm:t>
    </dgm:pt>
    <dgm:pt modelId="{5C047EFC-3A6A-4452-B4CE-8EA63569066F}" type="pres">
      <dgm:prSet presAssocID="{A4F45A68-A54A-4979-A19B-9456800AE62D}" presName="connectorText" presStyleLbl="sibTrans2D1" presStyleIdx="0" presStyleCnt="3"/>
      <dgm:spPr/>
      <dgm:t>
        <a:bodyPr/>
        <a:lstStyle/>
        <a:p>
          <a:endParaRPr lang="es-ES"/>
        </a:p>
      </dgm:t>
    </dgm:pt>
    <dgm:pt modelId="{FB4D581D-86D7-4EA2-913E-4945411A2066}" type="pres">
      <dgm:prSet presAssocID="{B5BAD345-1B65-4CE8-8450-AB21278169AD}" presName="node" presStyleLbl="node1" presStyleIdx="1" presStyleCnt="3">
        <dgm:presLayoutVars>
          <dgm:bulletEnabled val="1"/>
        </dgm:presLayoutVars>
      </dgm:prSet>
      <dgm:spPr/>
      <dgm:t>
        <a:bodyPr/>
        <a:lstStyle/>
        <a:p>
          <a:endParaRPr lang="es-MX"/>
        </a:p>
      </dgm:t>
    </dgm:pt>
    <dgm:pt modelId="{03CD7229-572F-4278-B734-67179D68B452}" type="pres">
      <dgm:prSet presAssocID="{46028161-4678-41E4-A409-E2EAFC16FBB9}" presName="sibTrans" presStyleLbl="sibTrans2D1" presStyleIdx="1" presStyleCnt="3"/>
      <dgm:spPr/>
      <dgm:t>
        <a:bodyPr/>
        <a:lstStyle/>
        <a:p>
          <a:endParaRPr lang="es-ES"/>
        </a:p>
      </dgm:t>
    </dgm:pt>
    <dgm:pt modelId="{4BDA6E93-BE3E-49DA-896F-690D6D43C3EF}" type="pres">
      <dgm:prSet presAssocID="{46028161-4678-41E4-A409-E2EAFC16FBB9}" presName="connectorText" presStyleLbl="sibTrans2D1" presStyleIdx="1" presStyleCnt="3"/>
      <dgm:spPr/>
      <dgm:t>
        <a:bodyPr/>
        <a:lstStyle/>
        <a:p>
          <a:endParaRPr lang="es-ES"/>
        </a:p>
      </dgm:t>
    </dgm:pt>
    <dgm:pt modelId="{B4409673-E2C6-44F1-9E36-30614ED83B12}" type="pres">
      <dgm:prSet presAssocID="{CD0A4447-A832-4612-9AB9-A8DF2AC9D9B2}" presName="node" presStyleLbl="node1" presStyleIdx="2" presStyleCnt="3">
        <dgm:presLayoutVars>
          <dgm:bulletEnabled val="1"/>
        </dgm:presLayoutVars>
      </dgm:prSet>
      <dgm:spPr/>
      <dgm:t>
        <a:bodyPr/>
        <a:lstStyle/>
        <a:p>
          <a:endParaRPr lang="es-ES"/>
        </a:p>
      </dgm:t>
    </dgm:pt>
    <dgm:pt modelId="{8678B9AE-C402-4203-A872-EF853BDDC13C}" type="pres">
      <dgm:prSet presAssocID="{0E7AE1F3-6308-48DC-8D77-9B2B13F6DAD3}" presName="sibTrans" presStyleLbl="sibTrans2D1" presStyleIdx="2" presStyleCnt="3"/>
      <dgm:spPr/>
      <dgm:t>
        <a:bodyPr/>
        <a:lstStyle/>
        <a:p>
          <a:endParaRPr lang="es-ES"/>
        </a:p>
      </dgm:t>
    </dgm:pt>
    <dgm:pt modelId="{BE9DE95D-D404-4606-A1E5-FB632178FC55}" type="pres">
      <dgm:prSet presAssocID="{0E7AE1F3-6308-48DC-8D77-9B2B13F6DAD3}" presName="connectorText" presStyleLbl="sibTrans2D1" presStyleIdx="2" presStyleCnt="3"/>
      <dgm:spPr/>
      <dgm:t>
        <a:bodyPr/>
        <a:lstStyle/>
        <a:p>
          <a:endParaRPr lang="es-ES"/>
        </a:p>
      </dgm:t>
    </dgm:pt>
  </dgm:ptLst>
  <dgm:cxnLst>
    <dgm:cxn modelId="{2D70FFCF-3C68-5D41-98E8-355E49E3A7A4}" type="presOf" srcId="{CD0A4447-A832-4612-9AB9-A8DF2AC9D9B2}" destId="{B4409673-E2C6-44F1-9E36-30614ED83B12}" srcOrd="0" destOrd="0" presId="urn:microsoft.com/office/officeart/2005/8/layout/cycle7"/>
    <dgm:cxn modelId="{AE5F23E0-4A84-48C3-89C5-787ACB49D43D}" srcId="{D131A0B8-384C-45C1-A503-AF8972A0993B}" destId="{B5BAD345-1B65-4CE8-8450-AB21278169AD}" srcOrd="1" destOrd="0" parTransId="{E02D7087-9AB1-4582-B209-7882524542FF}" sibTransId="{46028161-4678-41E4-A409-E2EAFC16FBB9}"/>
    <dgm:cxn modelId="{CCD30548-172D-EE4D-976E-37CE79C73808}" type="presOf" srcId="{46028161-4678-41E4-A409-E2EAFC16FBB9}" destId="{03CD7229-572F-4278-B734-67179D68B452}" srcOrd="0" destOrd="0" presId="urn:microsoft.com/office/officeart/2005/8/layout/cycle7"/>
    <dgm:cxn modelId="{291ECDEC-9E6B-244D-B67F-CC69DB26EC5F}" type="presOf" srcId="{A4F45A68-A54A-4979-A19B-9456800AE62D}" destId="{75DF3429-243A-490A-B7D2-1C8D9788C643}" srcOrd="0" destOrd="0" presId="urn:microsoft.com/office/officeart/2005/8/layout/cycle7"/>
    <dgm:cxn modelId="{93E356E8-1D9A-2C45-BB9C-CE034C7035B9}" type="presOf" srcId="{0E7AE1F3-6308-48DC-8D77-9B2B13F6DAD3}" destId="{8678B9AE-C402-4203-A872-EF853BDDC13C}" srcOrd="0" destOrd="0" presId="urn:microsoft.com/office/officeart/2005/8/layout/cycle7"/>
    <dgm:cxn modelId="{03FA286C-9904-443C-95D2-78681C909651}" srcId="{D131A0B8-384C-45C1-A503-AF8972A0993B}" destId="{CD0A4447-A832-4612-9AB9-A8DF2AC9D9B2}" srcOrd="2" destOrd="0" parTransId="{2EE590F1-DE49-4E88-AEF0-02BCCDC56623}" sibTransId="{0E7AE1F3-6308-48DC-8D77-9B2B13F6DAD3}"/>
    <dgm:cxn modelId="{0B815AF6-793A-BF41-B5F9-886EFDA5D879}" type="presOf" srcId="{A4F45A68-A54A-4979-A19B-9456800AE62D}" destId="{5C047EFC-3A6A-4452-B4CE-8EA63569066F}" srcOrd="1" destOrd="0" presId="urn:microsoft.com/office/officeart/2005/8/layout/cycle7"/>
    <dgm:cxn modelId="{219AE503-56C1-3443-AF9F-AE7C5308D7DA}" type="presOf" srcId="{914AD09F-CB7E-45D6-A192-CF471610DED0}" destId="{0D11DF1B-A916-4850-AA7E-CF1E41FF8C6A}" srcOrd="0" destOrd="0" presId="urn:microsoft.com/office/officeart/2005/8/layout/cycle7"/>
    <dgm:cxn modelId="{4F1741B4-BE56-904E-ADB1-8786C29E2E18}" type="presOf" srcId="{D131A0B8-384C-45C1-A503-AF8972A0993B}" destId="{3599656F-4FCF-413E-9008-9237808D51E5}" srcOrd="0" destOrd="0" presId="urn:microsoft.com/office/officeart/2005/8/layout/cycle7"/>
    <dgm:cxn modelId="{A7BADC47-4B94-0D41-A710-5BD691D4B27F}" type="presOf" srcId="{0E7AE1F3-6308-48DC-8D77-9B2B13F6DAD3}" destId="{BE9DE95D-D404-4606-A1E5-FB632178FC55}" srcOrd="1" destOrd="0" presId="urn:microsoft.com/office/officeart/2005/8/layout/cycle7"/>
    <dgm:cxn modelId="{2A608D05-2CDF-B043-A65E-CB0B24F29F0F}" type="presOf" srcId="{B5BAD345-1B65-4CE8-8450-AB21278169AD}" destId="{FB4D581D-86D7-4EA2-913E-4945411A2066}" srcOrd="0" destOrd="0" presId="urn:microsoft.com/office/officeart/2005/8/layout/cycle7"/>
    <dgm:cxn modelId="{8784F8DB-57E5-4ACA-BBBF-ECFDFA7F05F8}" srcId="{D131A0B8-384C-45C1-A503-AF8972A0993B}" destId="{914AD09F-CB7E-45D6-A192-CF471610DED0}" srcOrd="0" destOrd="0" parTransId="{BDFABB13-6506-49EA-AE1B-5335DE44EC58}" sibTransId="{A4F45A68-A54A-4979-A19B-9456800AE62D}"/>
    <dgm:cxn modelId="{9509B892-E7C0-8B4C-8E6A-6B44044B3AF9}" type="presOf" srcId="{46028161-4678-41E4-A409-E2EAFC16FBB9}" destId="{4BDA6E93-BE3E-49DA-896F-690D6D43C3EF}" srcOrd="1" destOrd="0" presId="urn:microsoft.com/office/officeart/2005/8/layout/cycle7"/>
    <dgm:cxn modelId="{9712C83B-B4A1-4A4D-B4DA-6FF329E00B98}" type="presParOf" srcId="{3599656F-4FCF-413E-9008-9237808D51E5}" destId="{0D11DF1B-A916-4850-AA7E-CF1E41FF8C6A}" srcOrd="0" destOrd="0" presId="urn:microsoft.com/office/officeart/2005/8/layout/cycle7"/>
    <dgm:cxn modelId="{8D884012-10B2-D447-AF8D-B513C3648BF5}" type="presParOf" srcId="{3599656F-4FCF-413E-9008-9237808D51E5}" destId="{75DF3429-243A-490A-B7D2-1C8D9788C643}" srcOrd="1" destOrd="0" presId="urn:microsoft.com/office/officeart/2005/8/layout/cycle7"/>
    <dgm:cxn modelId="{1A24ADCE-16BF-514E-974E-08624C0971EC}" type="presParOf" srcId="{75DF3429-243A-490A-B7D2-1C8D9788C643}" destId="{5C047EFC-3A6A-4452-B4CE-8EA63569066F}" srcOrd="0" destOrd="0" presId="urn:microsoft.com/office/officeart/2005/8/layout/cycle7"/>
    <dgm:cxn modelId="{B505656D-1F49-4441-A640-304EB057B55A}" type="presParOf" srcId="{3599656F-4FCF-413E-9008-9237808D51E5}" destId="{FB4D581D-86D7-4EA2-913E-4945411A2066}" srcOrd="2" destOrd="0" presId="urn:microsoft.com/office/officeart/2005/8/layout/cycle7"/>
    <dgm:cxn modelId="{82876881-2B57-614C-9260-32BEECABA64D}" type="presParOf" srcId="{3599656F-4FCF-413E-9008-9237808D51E5}" destId="{03CD7229-572F-4278-B734-67179D68B452}" srcOrd="3" destOrd="0" presId="urn:microsoft.com/office/officeart/2005/8/layout/cycle7"/>
    <dgm:cxn modelId="{37F1F626-7140-7544-BD93-9FE65C570AF8}" type="presParOf" srcId="{03CD7229-572F-4278-B734-67179D68B452}" destId="{4BDA6E93-BE3E-49DA-896F-690D6D43C3EF}" srcOrd="0" destOrd="0" presId="urn:microsoft.com/office/officeart/2005/8/layout/cycle7"/>
    <dgm:cxn modelId="{C636B8F3-FF07-0C41-9BBA-87508FB0EBE2}" type="presParOf" srcId="{3599656F-4FCF-413E-9008-9237808D51E5}" destId="{B4409673-E2C6-44F1-9E36-30614ED83B12}" srcOrd="4" destOrd="0" presId="urn:microsoft.com/office/officeart/2005/8/layout/cycle7"/>
    <dgm:cxn modelId="{7C60DA15-77F7-2C4B-84AB-AAA0AE247F0D}" type="presParOf" srcId="{3599656F-4FCF-413E-9008-9237808D51E5}" destId="{8678B9AE-C402-4203-A872-EF853BDDC13C}" srcOrd="5" destOrd="0" presId="urn:microsoft.com/office/officeart/2005/8/layout/cycle7"/>
    <dgm:cxn modelId="{2B547011-DD7B-0E46-B2D7-9924909C0398}" type="presParOf" srcId="{8678B9AE-C402-4203-A872-EF853BDDC13C}" destId="{BE9DE95D-D404-4606-A1E5-FB632178FC55}"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D552C-0868-42B6-812F-45164DC9F783}">
      <dsp:nvSpPr>
        <dsp:cNvPr id="0" name=""/>
        <dsp:cNvSpPr/>
      </dsp:nvSpPr>
      <dsp:spPr>
        <a:xfrm>
          <a:off x="493181" y="592"/>
          <a:ext cx="2856601" cy="1319771"/>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solidFill>
                <a:schemeClr val="tx1"/>
              </a:solidFill>
            </a:rPr>
            <a:t>1) Subsidios categóricos de proyecto.- se pueden ganar a través de </a:t>
          </a:r>
          <a:r>
            <a:rPr lang="es-MX" sz="1400" b="1" kern="1200" dirty="0">
              <a:solidFill>
                <a:schemeClr val="tx1"/>
              </a:solidFill>
            </a:rPr>
            <a:t>un proceso de </a:t>
          </a:r>
          <a:r>
            <a:rPr lang="es-MX" sz="1400" b="1" kern="1200" dirty="0" smtClean="0">
              <a:solidFill>
                <a:schemeClr val="tx1"/>
              </a:solidFill>
            </a:rPr>
            <a:t>competencia entre los estados</a:t>
          </a:r>
          <a:r>
            <a:rPr lang="es-MX" sz="1400" kern="1200" dirty="0" smtClean="0">
              <a:solidFill>
                <a:schemeClr val="tx1"/>
              </a:solidFill>
            </a:rPr>
            <a:t>. </a:t>
          </a:r>
          <a:endParaRPr lang="es-MX" sz="1400" kern="1200" dirty="0">
            <a:solidFill>
              <a:schemeClr val="tx1"/>
            </a:solidFill>
          </a:endParaRPr>
        </a:p>
      </dsp:txBody>
      <dsp:txXfrm>
        <a:off x="493181" y="592"/>
        <a:ext cx="2856601" cy="1319771"/>
      </dsp:txXfrm>
    </dsp:sp>
    <dsp:sp modelId="{3D0F44DD-E3D1-4623-BDA4-B106B46084EA}">
      <dsp:nvSpPr>
        <dsp:cNvPr id="0" name=""/>
        <dsp:cNvSpPr/>
      </dsp:nvSpPr>
      <dsp:spPr>
        <a:xfrm>
          <a:off x="3581667" y="592"/>
          <a:ext cx="2433130" cy="1319771"/>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solidFill>
                <a:schemeClr val="bg1"/>
              </a:solidFill>
            </a:rPr>
            <a:t>2) Subsidios categóricos de fórmula.- </a:t>
          </a:r>
          <a:r>
            <a:rPr lang="es-MX" sz="1400" kern="1200" dirty="0" smtClean="0">
              <a:solidFill>
                <a:schemeClr val="bg1"/>
              </a:solidFill>
            </a:rPr>
            <a:t>se </a:t>
          </a:r>
          <a:r>
            <a:rPr lang="es-MX" sz="1400" kern="1200" dirty="0">
              <a:solidFill>
                <a:schemeClr val="bg1"/>
              </a:solidFill>
            </a:rPr>
            <a:t>asignan </a:t>
          </a:r>
          <a:r>
            <a:rPr lang="es-MX" sz="1400" b="1" kern="1200" dirty="0" smtClean="0">
              <a:solidFill>
                <a:schemeClr val="bg1"/>
              </a:solidFill>
            </a:rPr>
            <a:t>en </a:t>
          </a:r>
          <a:r>
            <a:rPr lang="es-MX" sz="1400" b="1" kern="1200" dirty="0">
              <a:solidFill>
                <a:schemeClr val="bg1"/>
              </a:solidFill>
            </a:rPr>
            <a:t>función de factores (población, ingreso promedio del hogar, pobreza, etc</a:t>
          </a:r>
          <a:r>
            <a:rPr lang="es-MX" sz="1400" b="1" kern="1200" dirty="0" smtClean="0">
              <a:solidFill>
                <a:schemeClr val="bg1"/>
              </a:solidFill>
            </a:rPr>
            <a:t>.)</a:t>
          </a:r>
          <a:endParaRPr lang="es-MX" sz="1400" kern="1200" dirty="0">
            <a:solidFill>
              <a:schemeClr val="bg1"/>
            </a:solidFill>
          </a:endParaRPr>
        </a:p>
      </dsp:txBody>
      <dsp:txXfrm>
        <a:off x="3581667" y="592"/>
        <a:ext cx="2433130" cy="1319771"/>
      </dsp:txXfrm>
    </dsp:sp>
    <dsp:sp modelId="{B4CB4B9E-DF6B-45C3-A7F1-8F12985726D8}">
      <dsp:nvSpPr>
        <dsp:cNvPr id="0" name=""/>
        <dsp:cNvSpPr/>
      </dsp:nvSpPr>
      <dsp:spPr>
        <a:xfrm>
          <a:off x="481259" y="1543663"/>
          <a:ext cx="2856579" cy="1319771"/>
        </a:xfrm>
        <a:prstGeom prst="rect">
          <a:avLst/>
        </a:prstGeom>
        <a:solidFill>
          <a:srgbClr val="BD0A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solidFill>
                <a:schemeClr val="bg1"/>
              </a:solidFill>
            </a:rPr>
            <a:t>3) Subsidios categóricos fórmula-proyecto.- usan </a:t>
          </a:r>
          <a:r>
            <a:rPr lang="es-MX" sz="1400" b="1" kern="1200" dirty="0">
              <a:solidFill>
                <a:schemeClr val="bg1"/>
              </a:solidFill>
            </a:rPr>
            <a:t>una mezcla de métodos de asignación de los recursos</a:t>
          </a:r>
          <a:r>
            <a:rPr lang="es-MX" sz="1400" kern="1200" dirty="0">
              <a:solidFill>
                <a:schemeClr val="bg1"/>
              </a:solidFill>
            </a:rPr>
            <a:t>. </a:t>
          </a:r>
          <a:r>
            <a:rPr lang="es-MX" sz="1400" kern="1200" dirty="0" smtClean="0">
              <a:solidFill>
                <a:schemeClr val="bg1"/>
              </a:solidFill>
            </a:rPr>
            <a:t>1</a:t>
          </a:r>
          <a:r>
            <a:rPr lang="es-MX" sz="1400" kern="1200" dirty="0">
              <a:solidFill>
                <a:schemeClr val="bg1"/>
              </a:solidFill>
            </a:rPr>
            <a:t>) el uso de una fórmula establecida en una ley </a:t>
          </a:r>
          <a:r>
            <a:rPr lang="es-MX" sz="1400" kern="1200" dirty="0" smtClean="0">
              <a:solidFill>
                <a:schemeClr val="bg1"/>
              </a:solidFill>
            </a:rPr>
            <a:t>y </a:t>
          </a:r>
          <a:r>
            <a:rPr lang="es-MX" sz="1400" kern="1200" dirty="0">
              <a:solidFill>
                <a:schemeClr val="bg1"/>
              </a:solidFill>
            </a:rPr>
            <a:t>2) un proceso de aplicación </a:t>
          </a:r>
          <a:r>
            <a:rPr lang="es-MX" sz="1400" kern="1200" dirty="0" smtClean="0">
              <a:solidFill>
                <a:schemeClr val="bg1"/>
              </a:solidFill>
            </a:rPr>
            <a:t>de </a:t>
          </a:r>
          <a:r>
            <a:rPr lang="es-MX" sz="1400" kern="1200" dirty="0">
              <a:solidFill>
                <a:schemeClr val="bg1"/>
              </a:solidFill>
            </a:rPr>
            <a:t>forma </a:t>
          </a:r>
          <a:r>
            <a:rPr lang="es-MX" sz="1400" kern="1200" dirty="0" smtClean="0">
              <a:solidFill>
                <a:schemeClr val="bg1"/>
              </a:solidFill>
            </a:rPr>
            <a:t>competitiva. </a:t>
          </a:r>
          <a:endParaRPr lang="es-MX" sz="1400" kern="1200" dirty="0">
            <a:solidFill>
              <a:schemeClr val="bg1"/>
            </a:solidFill>
          </a:endParaRPr>
        </a:p>
      </dsp:txBody>
      <dsp:txXfrm>
        <a:off x="481259" y="1543663"/>
        <a:ext cx="2856579" cy="1319771"/>
      </dsp:txXfrm>
    </dsp:sp>
    <dsp:sp modelId="{690DFFF6-6836-4899-A53C-9B25EE69031E}">
      <dsp:nvSpPr>
        <dsp:cNvPr id="0" name=""/>
        <dsp:cNvSpPr/>
      </dsp:nvSpPr>
      <dsp:spPr>
        <a:xfrm>
          <a:off x="3686479" y="1541698"/>
          <a:ext cx="2328319" cy="131977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a:solidFill>
                <a:schemeClr val="bg1"/>
              </a:solidFill>
            </a:rPr>
            <a:t>4) Subsidios categóricos de reembolso abierto.- </a:t>
          </a:r>
          <a:r>
            <a:rPr lang="es-MX" sz="1400" kern="1200" dirty="0" smtClean="0">
              <a:solidFill>
                <a:schemeClr val="bg1"/>
              </a:solidFill>
            </a:rPr>
            <a:t>Estos </a:t>
          </a:r>
          <a:r>
            <a:rPr lang="es-MX" sz="1400" kern="1200" dirty="0">
              <a:solidFill>
                <a:schemeClr val="bg1"/>
              </a:solidFill>
            </a:rPr>
            <a:t>apoyos consisten en un </a:t>
          </a:r>
          <a:r>
            <a:rPr lang="es-MX" sz="1400" b="1" kern="1200" dirty="0">
              <a:solidFill>
                <a:schemeClr val="bg1"/>
              </a:solidFill>
            </a:rPr>
            <a:t>reembolso de un proporción de los costos de un programa</a:t>
          </a:r>
          <a:r>
            <a:rPr lang="es-MX" sz="1400" kern="1200" dirty="0">
              <a:solidFill>
                <a:schemeClr val="bg1"/>
              </a:solidFill>
            </a:rPr>
            <a:t> que enfrente el receptor de los fondos.  </a:t>
          </a:r>
        </a:p>
      </dsp:txBody>
      <dsp:txXfrm>
        <a:off x="3686479" y="1541698"/>
        <a:ext cx="2328319" cy="1319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1DF1B-A916-4850-AA7E-CF1E41FF8C6A}">
      <dsp:nvSpPr>
        <dsp:cNvPr id="0" name=""/>
        <dsp:cNvSpPr/>
      </dsp:nvSpPr>
      <dsp:spPr>
        <a:xfrm>
          <a:off x="2125774" y="5"/>
          <a:ext cx="1844450" cy="73818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t>Gastos irreductibles</a:t>
          </a:r>
        </a:p>
        <a:p>
          <a:pPr lvl="0" algn="ctr" defTabSz="622300">
            <a:lnSpc>
              <a:spcPct val="90000"/>
            </a:lnSpc>
            <a:spcBef>
              <a:spcPct val="0"/>
            </a:spcBef>
            <a:spcAft>
              <a:spcPct val="35000"/>
            </a:spcAft>
          </a:pPr>
          <a:r>
            <a:rPr lang="es-MX" sz="1400" b="1" kern="1200" dirty="0" smtClean="0"/>
            <a:t>Servicios personales</a:t>
          </a:r>
          <a:endParaRPr lang="es-MX" sz="1400" b="1" kern="1200" dirty="0"/>
        </a:p>
      </dsp:txBody>
      <dsp:txXfrm>
        <a:off x="2147395" y="21626"/>
        <a:ext cx="1801208" cy="694945"/>
      </dsp:txXfrm>
    </dsp:sp>
    <dsp:sp modelId="{75DF3429-243A-490A-B7D2-1C8D9788C643}">
      <dsp:nvSpPr>
        <dsp:cNvPr id="0" name=""/>
        <dsp:cNvSpPr/>
      </dsp:nvSpPr>
      <dsp:spPr>
        <a:xfrm rot="3600456">
          <a:off x="3273038" y="1295381"/>
          <a:ext cx="768295" cy="258365"/>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a:off x="3350548" y="1347054"/>
        <a:ext cx="613276" cy="155019"/>
      </dsp:txXfrm>
    </dsp:sp>
    <dsp:sp modelId="{FB4D581D-86D7-4EA2-913E-4945411A2066}">
      <dsp:nvSpPr>
        <dsp:cNvPr id="0" name=""/>
        <dsp:cNvSpPr/>
      </dsp:nvSpPr>
      <dsp:spPr>
        <a:xfrm>
          <a:off x="3528184" y="2110935"/>
          <a:ext cx="1476374" cy="73818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smtClean="0"/>
            <a:t>Discrecionalidad </a:t>
          </a:r>
          <a:r>
            <a:rPr lang="es-MX" sz="1400" b="1" kern="1200" dirty="0" smtClean="0"/>
            <a:t>y opacidad en la distribución</a:t>
          </a:r>
          <a:endParaRPr lang="es-MX" sz="1400" b="1" kern="1200" dirty="0"/>
        </a:p>
      </dsp:txBody>
      <dsp:txXfrm>
        <a:off x="3549805" y="2132556"/>
        <a:ext cx="1433132" cy="694945"/>
      </dsp:txXfrm>
    </dsp:sp>
    <dsp:sp modelId="{03CD7229-572F-4278-B734-67179D68B452}">
      <dsp:nvSpPr>
        <dsp:cNvPr id="0" name=""/>
        <dsp:cNvSpPr/>
      </dsp:nvSpPr>
      <dsp:spPr>
        <a:xfrm rot="10800000">
          <a:off x="2663852" y="2350846"/>
          <a:ext cx="768295" cy="258365"/>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rot="10800000">
        <a:off x="2741361" y="2402519"/>
        <a:ext cx="613276" cy="155019"/>
      </dsp:txXfrm>
    </dsp:sp>
    <dsp:sp modelId="{B4409673-E2C6-44F1-9E36-30614ED83B12}">
      <dsp:nvSpPr>
        <dsp:cNvPr id="0" name=""/>
        <dsp:cNvSpPr/>
      </dsp:nvSpPr>
      <dsp:spPr>
        <a:xfrm>
          <a:off x="1091440" y="2110935"/>
          <a:ext cx="1476374" cy="73818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t>Naturaleza de las fórmulas</a:t>
          </a:r>
          <a:endParaRPr lang="es-MX" sz="1400" b="1" kern="1200" dirty="0"/>
        </a:p>
      </dsp:txBody>
      <dsp:txXfrm>
        <a:off x="1113061" y="2132556"/>
        <a:ext cx="1433132" cy="694945"/>
      </dsp:txXfrm>
    </dsp:sp>
    <dsp:sp modelId="{8678B9AE-C402-4203-A872-EF853BDDC13C}">
      <dsp:nvSpPr>
        <dsp:cNvPr id="0" name=""/>
        <dsp:cNvSpPr/>
      </dsp:nvSpPr>
      <dsp:spPr>
        <a:xfrm rot="17999544">
          <a:off x="2054666" y="1295381"/>
          <a:ext cx="768295" cy="258365"/>
        </a:xfrm>
        <a:prstGeom prst="lef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MX" sz="1100" kern="1200"/>
        </a:p>
      </dsp:txBody>
      <dsp:txXfrm>
        <a:off x="2132176" y="1347054"/>
        <a:ext cx="613276" cy="1550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53E5E93A-8E6C-428B-A7D4-3A056D72BE5C}" type="datetimeFigureOut">
              <a:rPr lang="es-MX" smtClean="0"/>
              <a:t>27/11/2018</a:t>
            </a:fld>
            <a:endParaRPr lang="es-MX"/>
          </a:p>
        </p:txBody>
      </p:sp>
      <p:sp>
        <p:nvSpPr>
          <p:cNvPr id="4" name="Marcador de pie de página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264F0E97-6FEA-4F53-A6DC-B096F0F6075B}" type="slidenum">
              <a:rPr lang="es-MX" smtClean="0"/>
              <a:t>‹Nº›</a:t>
            </a:fld>
            <a:endParaRPr lang="es-MX"/>
          </a:p>
        </p:txBody>
      </p:sp>
    </p:spTree>
    <p:extLst>
      <p:ext uri="{BB962C8B-B14F-4D97-AF65-F5344CB8AC3E}">
        <p14:creationId xmlns:p14="http://schemas.microsoft.com/office/powerpoint/2010/main" val="1950787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C746BFF-881B-1C45-8257-5C4C50E4B971}" type="datetimeFigureOut">
              <a:rPr lang="es-ES" smtClean="0"/>
              <a:t>27/11/2018</a:t>
            </a:fld>
            <a:endParaRPr lang="es-ES"/>
          </a:p>
        </p:txBody>
      </p:sp>
      <p:sp>
        <p:nvSpPr>
          <p:cNvPr id="4" name="Marcador de imagen d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AB5ADC5-BFA7-F64E-A700-112FD07CEFB6}" type="slidenum">
              <a:rPr lang="es-ES" smtClean="0"/>
              <a:t>‹Nº›</a:t>
            </a:fld>
            <a:endParaRPr lang="es-ES"/>
          </a:p>
        </p:txBody>
      </p:sp>
    </p:spTree>
    <p:extLst>
      <p:ext uri="{BB962C8B-B14F-4D97-AF65-F5344CB8AC3E}">
        <p14:creationId xmlns:p14="http://schemas.microsoft.com/office/powerpoint/2010/main" val="2064555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AB5ADC5-BFA7-F64E-A700-112FD07CEFB6}" type="slidenum">
              <a:rPr lang="es-ES" smtClean="0"/>
              <a:t>1</a:t>
            </a:fld>
            <a:endParaRPr lang="es-ES"/>
          </a:p>
        </p:txBody>
      </p:sp>
    </p:spTree>
    <p:extLst>
      <p:ext uri="{BB962C8B-B14F-4D97-AF65-F5344CB8AC3E}">
        <p14:creationId xmlns:p14="http://schemas.microsoft.com/office/powerpoint/2010/main" val="1622862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Cuando el titular del Ejecutivo Federal era emanado del PAN y Nuevo León tenía un gobernador priista, esta entidad recibió recursos a través de subsidios federales discrecionales por debajo del promedio nacional. Incluso el estado recibió cero recursos en 2011 por concepto de estos programas discrecionales del Ramo 23, mientras que el promedio nacional fue de 452 millones de pesos ese año. </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Sin embargo, cuando el PRI recuperó la presidencia el estado de Nuevo León, con gobernador priista, notoriamente comenzó a recibir monto de recursos mayores al promedio nacional a través de los programas de subsidios discrecionales del Ramo 23,). El estado recibió el  monto de transferencia más alto en 2015 – coincidente con una elección de gobernador en la entidad. Pero, la situación volvió a cambiar, al perder el PRI la gubernatura de Nuevo León, cayó de nuevo el monto de recursos transferidos al estado, ya gobernado por el independiente Jaime Rodríguez “El Bronco”, ahora se ubica por debajo del promedio nacional. </a:t>
            </a:r>
          </a:p>
          <a:p>
            <a:r>
              <a:rPr lang="es-MX" sz="1200" kern="1200" dirty="0" smtClean="0">
                <a:solidFill>
                  <a:schemeClr val="tx1"/>
                </a:solidFill>
                <a:effectLst/>
                <a:latin typeface="+mn-lt"/>
                <a:ea typeface="+mn-ea"/>
                <a:cs typeface="+mn-cs"/>
              </a:rPr>
              <a:t/>
            </a:r>
            <a:br>
              <a:rPr lang="es-MX" sz="1200" kern="1200" dirty="0" smtClean="0">
                <a:solidFill>
                  <a:schemeClr val="tx1"/>
                </a:solidFill>
                <a:effectLst/>
                <a:latin typeface="+mn-lt"/>
                <a:ea typeface="+mn-ea"/>
                <a:cs typeface="+mn-cs"/>
              </a:rPr>
            </a:br>
            <a:endParaRPr lang="es-MX"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AB5ADC5-BFA7-F64E-A700-112FD07CEFB6}" type="slidenum">
              <a:rPr lang="es-ES" smtClean="0"/>
              <a:t>15</a:t>
            </a:fld>
            <a:endParaRPr lang="es-ES"/>
          </a:p>
        </p:txBody>
      </p:sp>
    </p:spTree>
    <p:extLst>
      <p:ext uri="{BB962C8B-B14F-4D97-AF65-F5344CB8AC3E}">
        <p14:creationId xmlns:p14="http://schemas.microsoft.com/office/powerpoint/2010/main" val="3515831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Cuando el titular del Ejecutivo Federal era emanado del PAN y Nuevo León tenía un gobernador priista, esta entidad recibió recursos a través de subsidios federales discrecionales por debajo del promedio nacional. Incluso el estado recibió cero recursos en 2011 por concepto de estos programas discrecionales del Ramo 23, mientras que el promedio nacional fue de 452 millones de pesos ese año. </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Sin embargo, cuando el PRI recuperó la presidencia el estado de Nuevo León, con gobernador priista, notoriamente comenzó a recibir monto de recursos mayores al promedio nacional a través de los programas de subsidios discrecionales del Ramo 23,). El estado recibió el  monto de transferencia más alto en 2015 – coincidente con una elección de gobernador en la entidad. Pero, la situación volvió a cambiar, al perder el PRI la gubernatura de Nuevo León, cayó de nuevo el monto de recursos transferidos al estado, ya gobernado por el independiente Jaime Rodríguez “El Bronco”, ahora se ubica por debajo del promedio nacional. </a:t>
            </a:r>
          </a:p>
          <a:p>
            <a:r>
              <a:rPr lang="es-MX" sz="1200" kern="1200" dirty="0" smtClean="0">
                <a:solidFill>
                  <a:schemeClr val="tx1"/>
                </a:solidFill>
                <a:effectLst/>
                <a:latin typeface="+mn-lt"/>
                <a:ea typeface="+mn-ea"/>
                <a:cs typeface="+mn-cs"/>
              </a:rPr>
              <a:t/>
            </a:r>
            <a:br>
              <a:rPr lang="es-MX" sz="1200" kern="1200" dirty="0" smtClean="0">
                <a:solidFill>
                  <a:schemeClr val="tx1"/>
                </a:solidFill>
                <a:effectLst/>
                <a:latin typeface="+mn-lt"/>
                <a:ea typeface="+mn-ea"/>
                <a:cs typeface="+mn-cs"/>
              </a:rPr>
            </a:br>
            <a:endParaRPr lang="es-MX"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5AB5ADC5-BFA7-F64E-A700-112FD07CEFB6}" type="slidenum">
              <a:rPr lang="es-ES" smtClean="0"/>
              <a:t>16</a:t>
            </a:fld>
            <a:endParaRPr lang="es-ES"/>
          </a:p>
        </p:txBody>
      </p:sp>
    </p:spTree>
    <p:extLst>
      <p:ext uri="{BB962C8B-B14F-4D97-AF65-F5344CB8AC3E}">
        <p14:creationId xmlns:p14="http://schemas.microsoft.com/office/powerpoint/2010/main" val="3515831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200" b="1" dirty="0" smtClean="0"/>
              <a:t>La</a:t>
            </a:r>
            <a:r>
              <a:rPr lang="es-MX" sz="1200" b="1" baseline="0" dirty="0" smtClean="0"/>
              <a:t> ASF auditó </a:t>
            </a:r>
            <a:r>
              <a:rPr lang="es-MX" sz="1200" b="1" dirty="0" smtClean="0"/>
              <a:t>una muestra de 26 </a:t>
            </a:r>
            <a:r>
              <a:rPr lang="es-MX" sz="1200" b="1" dirty="0" err="1" smtClean="0"/>
              <a:t>mmdp</a:t>
            </a:r>
            <a:r>
              <a:rPr lang="es-MX" sz="1200" b="1" dirty="0" smtClean="0"/>
              <a:t> en un total de 60 auditorías</a:t>
            </a:r>
            <a:r>
              <a:rPr lang="es-MX" sz="1200" b="1" baseline="0" dirty="0" smtClean="0"/>
              <a:t> de los tres programas del Ramo 23 sin </a:t>
            </a:r>
            <a:r>
              <a:rPr lang="es-MX" sz="1200" b="1" baseline="0" dirty="0" err="1" smtClean="0"/>
              <a:t>ROPs</a:t>
            </a:r>
            <a:r>
              <a:rPr lang="es-MX" sz="1200" b="1" baseline="0" dirty="0" smtClean="0"/>
              <a:t>.</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1200" b="1" baseline="0" dirty="0" smtClean="0"/>
              <a:t>*Informe General de la Cuenta Pública 2013-2016, Tercera Entrega.</a:t>
            </a:r>
            <a:endParaRPr lang="es-MX" sz="1200" b="1"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s-ES_tradnl"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El presunto daño al erario es el monto en dinero que la ASF estima con base en las auditorías que realizó en cada año y en las que determinó si el uso y/o comprobación de los recursos tenían alguna de las siguientes irregularidades: 1) Usar el dinero etiquetado para otro fin, 2) Pagar sobrecostos no justificados, 3) No comprobar el gasto público con la documentación debida, y 4) Otros.</a:t>
            </a:r>
            <a:endParaRPr lang="es-MX" sz="1200" kern="1200" dirty="0" smtClean="0">
              <a:solidFill>
                <a:schemeClr val="tx1"/>
              </a:solidFill>
              <a:effectLst/>
              <a:latin typeface="+mn-lt"/>
              <a:ea typeface="+mn-ea"/>
              <a:cs typeface="+mn-cs"/>
            </a:endParaRPr>
          </a:p>
          <a:p>
            <a:endParaRPr lang="es-MX"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En la solicitud de aclaración la ASF requiere a la entidad fiscalizada que documente y respalde operaciones y montos observados no justificados o no comprobados durante la revisión.</a:t>
            </a:r>
            <a:endParaRPr lang="es-MX" sz="1200" kern="1200" dirty="0" smtClean="0">
              <a:solidFill>
                <a:schemeClr val="tx1"/>
              </a:solidFill>
              <a:effectLst/>
              <a:latin typeface="+mn-lt"/>
              <a:ea typeface="+mn-ea"/>
              <a:cs typeface="+mn-cs"/>
            </a:endParaRPr>
          </a:p>
          <a:p>
            <a:endParaRPr lang="es-MX" dirty="0"/>
          </a:p>
        </p:txBody>
      </p:sp>
      <p:sp>
        <p:nvSpPr>
          <p:cNvPr id="4" name="Marcador de número de diapositiva 3"/>
          <p:cNvSpPr>
            <a:spLocks noGrp="1"/>
          </p:cNvSpPr>
          <p:nvPr>
            <p:ph type="sldNum" sz="quarter" idx="10"/>
          </p:nvPr>
        </p:nvSpPr>
        <p:spPr/>
        <p:txBody>
          <a:bodyPr/>
          <a:lstStyle/>
          <a:p>
            <a:fld id="{5AB5ADC5-BFA7-F64E-A700-112FD07CEFB6}" type="slidenum">
              <a:rPr lang="es-ES" smtClean="0"/>
              <a:t>18</a:t>
            </a:fld>
            <a:endParaRPr lang="es-ES"/>
          </a:p>
        </p:txBody>
      </p:sp>
    </p:spTree>
    <p:extLst>
      <p:ext uri="{BB962C8B-B14F-4D97-AF65-F5344CB8AC3E}">
        <p14:creationId xmlns:p14="http://schemas.microsoft.com/office/powerpoint/2010/main" val="376217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El</a:t>
            </a:r>
            <a:r>
              <a:rPr lang="es-MX" baseline="0" dirty="0" smtClean="0"/>
              <a:t> cuadro morado con convenios de reasignación</a:t>
            </a:r>
          </a:p>
          <a:p>
            <a:endParaRPr lang="es-MX" dirty="0"/>
          </a:p>
        </p:txBody>
      </p:sp>
      <p:sp>
        <p:nvSpPr>
          <p:cNvPr id="4" name="Marcador de número de diapositiva 3"/>
          <p:cNvSpPr>
            <a:spLocks noGrp="1"/>
          </p:cNvSpPr>
          <p:nvPr>
            <p:ph type="sldNum" sz="quarter" idx="10"/>
          </p:nvPr>
        </p:nvSpPr>
        <p:spPr/>
        <p:txBody>
          <a:bodyPr/>
          <a:lstStyle/>
          <a:p>
            <a:fld id="{5AB5ADC5-BFA7-F64E-A700-112FD07CEFB6}" type="slidenum">
              <a:rPr lang="es-ES" smtClean="0"/>
              <a:t>20</a:t>
            </a:fld>
            <a:endParaRPr lang="es-ES"/>
          </a:p>
        </p:txBody>
      </p:sp>
    </p:spTree>
    <p:extLst>
      <p:ext uri="{BB962C8B-B14F-4D97-AF65-F5344CB8AC3E}">
        <p14:creationId xmlns:p14="http://schemas.microsoft.com/office/powerpoint/2010/main" val="3144778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AB5ADC5-BFA7-F64E-A700-112FD07CEFB6}" type="slidenum">
              <a:rPr lang="es-ES" smtClean="0"/>
              <a:t>21</a:t>
            </a:fld>
            <a:endParaRPr lang="es-ES"/>
          </a:p>
        </p:txBody>
      </p:sp>
    </p:spTree>
    <p:extLst>
      <p:ext uri="{BB962C8B-B14F-4D97-AF65-F5344CB8AC3E}">
        <p14:creationId xmlns:p14="http://schemas.microsoft.com/office/powerpoint/2010/main" val="2851591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MX" dirty="0" smtClean="0"/>
              <a:t>Los subsidios categóricos (</a:t>
            </a:r>
            <a:r>
              <a:rPr lang="es-MX" dirty="0" err="1" smtClean="0"/>
              <a:t>categorical</a:t>
            </a:r>
            <a:r>
              <a:rPr lang="es-MX" dirty="0" smtClean="0"/>
              <a:t> </a:t>
            </a:r>
            <a:r>
              <a:rPr lang="es-MX" dirty="0" err="1" smtClean="0"/>
              <a:t>grants</a:t>
            </a:r>
            <a:r>
              <a:rPr lang="es-MX" dirty="0" smtClean="0"/>
              <a:t>)</a:t>
            </a:r>
            <a:r>
              <a:rPr lang="es-MX" baseline="0" dirty="0" smtClean="0"/>
              <a:t> son para financiar </a:t>
            </a:r>
            <a:r>
              <a:rPr lang="es-MX" sz="1200" baseline="0" dirty="0" smtClean="0"/>
              <a:t>a</a:t>
            </a:r>
            <a:r>
              <a:rPr lang="es-MX" sz="1200" dirty="0" smtClean="0"/>
              <a:t>ctividades definidas o acotadas en la ley.</a:t>
            </a:r>
          </a:p>
          <a:p>
            <a:pPr lvl="0"/>
            <a:r>
              <a:rPr lang="es-MX" sz="1200" dirty="0" smtClean="0"/>
              <a:t>Son solo para financiar programas específicos de interés nacional.</a:t>
            </a:r>
          </a:p>
          <a:p>
            <a:pPr lvl="0"/>
            <a:endParaRPr lang="es-MX" sz="1200" dirty="0" smtClean="0"/>
          </a:p>
          <a:p>
            <a:pPr lvl="0"/>
            <a:r>
              <a:rPr lang="es-MX" sz="1200" dirty="0" smtClean="0"/>
              <a:t>Los subsidios en bloque (Block </a:t>
            </a:r>
            <a:r>
              <a:rPr lang="es-MX" sz="1200" dirty="0" err="1" smtClean="0"/>
              <a:t>grants</a:t>
            </a:r>
            <a:r>
              <a:rPr lang="es-MX" sz="1200" dirty="0" smtClean="0"/>
              <a:t>) financian a un grupo de programas con fines específicos.</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1200" dirty="0" smtClean="0"/>
              <a:t>No se limitan a actividades definidas o acotadas. Dan más flexibilidad</a:t>
            </a:r>
            <a:r>
              <a:rPr lang="es-MX" sz="1200" baseline="0" dirty="0" smtClean="0"/>
              <a:t> de gasto a los gobiernos locales </a:t>
            </a:r>
            <a:r>
              <a:rPr lang="es-MX" dirty="0" smtClean="0"/>
              <a:t>para satisfacer necesidades en áreas más amplias, al mismo tiempo que se persiguen objetivos nacionales.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MX" dirty="0" smtClean="0"/>
          </a:p>
          <a:p>
            <a:pPr lvl="0"/>
            <a:r>
              <a:rPr lang="es-MX" dirty="0" smtClean="0"/>
              <a:t>Ingreso</a:t>
            </a:r>
            <a:r>
              <a:rPr lang="es-MX" baseline="0" dirty="0" smtClean="0"/>
              <a:t> general compartido (General </a:t>
            </a:r>
            <a:r>
              <a:rPr lang="es-MX" baseline="0" dirty="0" err="1" smtClean="0"/>
              <a:t>revenue</a:t>
            </a:r>
            <a:r>
              <a:rPr lang="es-MX" baseline="0" dirty="0" smtClean="0"/>
              <a:t> </a:t>
            </a:r>
            <a:r>
              <a:rPr lang="es-MX" baseline="0" dirty="0" err="1" smtClean="0"/>
              <a:t>sharing</a:t>
            </a:r>
            <a:r>
              <a:rPr lang="es-MX" baseline="0" dirty="0" smtClean="0"/>
              <a:t>): </a:t>
            </a:r>
            <a:r>
              <a:rPr lang="es-MX" dirty="0" smtClean="0"/>
              <a:t>Pueden ser utilizadas para cualquier propósito que no esté prohibido expresamente por la ley federal o estatal.</a:t>
            </a:r>
          </a:p>
          <a:p>
            <a:pPr lvl="0"/>
            <a:r>
              <a:rPr lang="es-MX" dirty="0" smtClean="0"/>
              <a:t>No se limitan a actividades definidas o acotadas.</a:t>
            </a:r>
          </a:p>
          <a:p>
            <a:pPr lvl="0"/>
            <a:r>
              <a:rPr lang="es-MX" dirty="0" smtClean="0"/>
              <a:t>Proveen a los gobiernos locales de fondos adicionales sin restricciones funcionales. Esto les permite llevar a cabo programas de acuerdo con sus propias prioridades.</a:t>
            </a:r>
          </a:p>
          <a:p>
            <a:pPr lvl="0"/>
            <a:r>
              <a:rPr lang="es-MX" dirty="0" smtClean="0"/>
              <a:t>Se distribuyen utilizando una fórmula, con pocas o ninguna restricción sobre el propósito para el cual deben utilizarse los fondos.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MX"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s-MX"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s-MX" dirty="0" smtClean="0"/>
          </a:p>
          <a:p>
            <a:pPr lvl="0"/>
            <a:endParaRPr lang="es-MX" sz="1200" dirty="0" smtClean="0"/>
          </a:p>
          <a:p>
            <a:pPr lvl="0"/>
            <a:endParaRPr lang="es-MX" sz="1200" dirty="0" smtClean="0"/>
          </a:p>
          <a:p>
            <a:endParaRPr lang="es-MX" dirty="0"/>
          </a:p>
        </p:txBody>
      </p:sp>
      <p:sp>
        <p:nvSpPr>
          <p:cNvPr id="4" name="Marcador de número de diapositiva 3"/>
          <p:cNvSpPr>
            <a:spLocks noGrp="1"/>
          </p:cNvSpPr>
          <p:nvPr>
            <p:ph type="sldNum" sz="quarter" idx="10"/>
          </p:nvPr>
        </p:nvSpPr>
        <p:spPr/>
        <p:txBody>
          <a:bodyPr/>
          <a:lstStyle/>
          <a:p>
            <a:fld id="{5AB5ADC5-BFA7-F64E-A700-112FD07CEFB6}" type="slidenum">
              <a:rPr lang="es-ES" smtClean="0"/>
              <a:t>23</a:t>
            </a:fld>
            <a:endParaRPr lang="es-ES"/>
          </a:p>
        </p:txBody>
      </p:sp>
    </p:spTree>
    <p:extLst>
      <p:ext uri="{BB962C8B-B14F-4D97-AF65-F5344CB8AC3E}">
        <p14:creationId xmlns:p14="http://schemas.microsoft.com/office/powerpoint/2010/main" val="411560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MX" dirty="0" smtClean="0"/>
              <a:t>Los subsidios categóricos (</a:t>
            </a:r>
            <a:r>
              <a:rPr lang="es-MX" dirty="0" err="1" smtClean="0"/>
              <a:t>categorical</a:t>
            </a:r>
            <a:r>
              <a:rPr lang="es-MX" dirty="0" smtClean="0"/>
              <a:t> </a:t>
            </a:r>
            <a:r>
              <a:rPr lang="es-MX" dirty="0" err="1" smtClean="0"/>
              <a:t>grants</a:t>
            </a:r>
            <a:r>
              <a:rPr lang="es-MX" dirty="0" smtClean="0"/>
              <a:t>)</a:t>
            </a:r>
            <a:r>
              <a:rPr lang="es-MX" baseline="0" dirty="0" smtClean="0"/>
              <a:t> son para financiar </a:t>
            </a:r>
            <a:r>
              <a:rPr lang="es-MX" sz="1200" baseline="0" dirty="0" smtClean="0"/>
              <a:t>a</a:t>
            </a:r>
            <a:r>
              <a:rPr lang="es-MX" sz="1200" dirty="0" smtClean="0"/>
              <a:t>ctividades definidas o acotadas en la ley.</a:t>
            </a:r>
          </a:p>
          <a:p>
            <a:pPr lvl="0"/>
            <a:r>
              <a:rPr lang="es-MX" sz="1200" dirty="0" smtClean="0"/>
              <a:t>Son solo para financiar programas específicos de interés nacional.</a:t>
            </a:r>
          </a:p>
          <a:p>
            <a:pPr lvl="0"/>
            <a:endParaRPr lang="es-MX" sz="1200" dirty="0" smtClean="0"/>
          </a:p>
          <a:p>
            <a:pPr lvl="0"/>
            <a:r>
              <a:rPr lang="es-MX" sz="1200" dirty="0" smtClean="0"/>
              <a:t>Los subsidios en bloque (Block </a:t>
            </a:r>
            <a:r>
              <a:rPr lang="es-MX" sz="1200" dirty="0" err="1" smtClean="0"/>
              <a:t>grants</a:t>
            </a:r>
            <a:r>
              <a:rPr lang="es-MX" sz="1200" dirty="0" smtClean="0"/>
              <a:t>) financian a un grupo de programas con fines específicos.</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1200" dirty="0" smtClean="0"/>
              <a:t>No se limitan a actividades definidas o acotadas. Dan más flexibilidad</a:t>
            </a:r>
            <a:r>
              <a:rPr lang="es-MX" sz="1200" baseline="0" dirty="0" smtClean="0"/>
              <a:t> de gasto a los gobiernos locales </a:t>
            </a:r>
            <a:r>
              <a:rPr lang="es-MX" dirty="0" smtClean="0"/>
              <a:t>para satisfacer necesidades en áreas más amplias, al mismo tiempo que se persiguen objetivos nacionales.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MX" dirty="0" smtClean="0"/>
          </a:p>
          <a:p>
            <a:pPr lvl="0"/>
            <a:r>
              <a:rPr lang="es-MX" dirty="0" smtClean="0"/>
              <a:t>Ingreso</a:t>
            </a:r>
            <a:r>
              <a:rPr lang="es-MX" baseline="0" dirty="0" smtClean="0"/>
              <a:t> general compartido (General </a:t>
            </a:r>
            <a:r>
              <a:rPr lang="es-MX" baseline="0" dirty="0" err="1" smtClean="0"/>
              <a:t>revenue</a:t>
            </a:r>
            <a:r>
              <a:rPr lang="es-MX" baseline="0" dirty="0" smtClean="0"/>
              <a:t> </a:t>
            </a:r>
            <a:r>
              <a:rPr lang="es-MX" baseline="0" dirty="0" err="1" smtClean="0"/>
              <a:t>sharing</a:t>
            </a:r>
            <a:r>
              <a:rPr lang="es-MX" baseline="0" dirty="0" smtClean="0"/>
              <a:t>): </a:t>
            </a:r>
            <a:r>
              <a:rPr lang="es-MX" dirty="0" smtClean="0"/>
              <a:t>Pueden ser utilizadas para cualquier propósito que no esté prohibido expresamente por la ley federal o estatal.</a:t>
            </a:r>
          </a:p>
          <a:p>
            <a:pPr lvl="0"/>
            <a:r>
              <a:rPr lang="es-MX" dirty="0" smtClean="0"/>
              <a:t>No se limitan a actividades definidas o acotadas.</a:t>
            </a:r>
          </a:p>
          <a:p>
            <a:pPr lvl="0"/>
            <a:r>
              <a:rPr lang="es-MX" dirty="0" smtClean="0"/>
              <a:t>Proveen a los gobiernos locales de fondos adicionales sin restricciones funcionales. Esto les permite llevar a cabo programas de acuerdo con sus propias prioridades.</a:t>
            </a:r>
          </a:p>
          <a:p>
            <a:pPr lvl="0"/>
            <a:r>
              <a:rPr lang="es-MX" dirty="0" smtClean="0"/>
              <a:t>Se distribuyen utilizando una fórmula, con pocas o ninguna restricción sobre el propósito para el cual deben utilizarse los fondos.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MX"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s-MX"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s-MX" dirty="0" smtClean="0"/>
          </a:p>
          <a:p>
            <a:pPr lvl="0"/>
            <a:endParaRPr lang="es-MX" sz="1200" dirty="0" smtClean="0"/>
          </a:p>
          <a:p>
            <a:pPr lvl="0"/>
            <a:endParaRPr lang="es-MX" sz="1200" dirty="0" smtClean="0"/>
          </a:p>
          <a:p>
            <a:endParaRPr lang="es-MX" dirty="0"/>
          </a:p>
        </p:txBody>
      </p:sp>
      <p:sp>
        <p:nvSpPr>
          <p:cNvPr id="4" name="Marcador de número de diapositiva 3"/>
          <p:cNvSpPr>
            <a:spLocks noGrp="1"/>
          </p:cNvSpPr>
          <p:nvPr>
            <p:ph type="sldNum" sz="quarter" idx="10"/>
          </p:nvPr>
        </p:nvSpPr>
        <p:spPr/>
        <p:txBody>
          <a:bodyPr/>
          <a:lstStyle/>
          <a:p>
            <a:fld id="{5AB5ADC5-BFA7-F64E-A700-112FD07CEFB6}" type="slidenum">
              <a:rPr lang="es-ES" smtClean="0"/>
              <a:t>24</a:t>
            </a:fld>
            <a:endParaRPr lang="es-ES"/>
          </a:p>
        </p:txBody>
      </p:sp>
    </p:spTree>
    <p:extLst>
      <p:ext uri="{BB962C8B-B14F-4D97-AF65-F5344CB8AC3E}">
        <p14:creationId xmlns:p14="http://schemas.microsoft.com/office/powerpoint/2010/main" val="2179608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AB5ADC5-BFA7-F64E-A700-112FD07CEFB6}" type="slidenum">
              <a:rPr lang="es-ES" smtClean="0"/>
              <a:t>25</a:t>
            </a:fld>
            <a:endParaRPr lang="es-ES"/>
          </a:p>
        </p:txBody>
      </p:sp>
    </p:spTree>
    <p:extLst>
      <p:ext uri="{BB962C8B-B14F-4D97-AF65-F5344CB8AC3E}">
        <p14:creationId xmlns:p14="http://schemas.microsoft.com/office/powerpoint/2010/main" val="1728961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De acuerdo con la ASF 2016, el gasto federalizado programable</a:t>
            </a:r>
            <a:r>
              <a:rPr lang="es-MX" baseline="0" dirty="0" smtClean="0"/>
              <a:t> (incluye aportaciones) es asignado de manera inercial. Para algunos fondos los pagos están relacionados con servicios personales, para otros fondos por la naturaleza de sus fórmulas de distribución de los recursos. La calidad con que las entidades manejan el gasto federalizado y los resultados que logran, prácticamente no han sido considerados como un factor para distribuir y asignar el gasto federalizado. No existe incentivo para que los gobiernos locales mejoren la calidad de gestión de estos recursos.</a:t>
            </a:r>
            <a:endParaRPr lang="es-MX" dirty="0" smtClean="0"/>
          </a:p>
          <a:p>
            <a:r>
              <a:rPr lang="es-MX" dirty="0" smtClean="0"/>
              <a:t>FONE</a:t>
            </a:r>
            <a:r>
              <a:rPr lang="es-MX" baseline="0" dirty="0" smtClean="0"/>
              <a:t>: servicios personales para personal docente y gasto de operación para servicios de educación básica y normal.  </a:t>
            </a:r>
          </a:p>
          <a:p>
            <a:r>
              <a:rPr lang="es-MX" baseline="0" dirty="0" smtClean="0"/>
              <a:t>FASSA: </a:t>
            </a:r>
            <a:r>
              <a:rPr lang="es-ES_tradnl" sz="1200" kern="1200" dirty="0" smtClean="0">
                <a:solidFill>
                  <a:schemeClr val="tx1"/>
                </a:solidFill>
                <a:effectLst/>
                <a:latin typeface="+mn-lt"/>
                <a:ea typeface="+mn-ea"/>
                <a:cs typeface="+mn-cs"/>
              </a:rPr>
              <a:t>cumplimiento de las atribuciones que tienen los estados en términos de la Ley General de Salud.</a:t>
            </a:r>
          </a:p>
          <a:p>
            <a:r>
              <a:rPr lang="es-ES_tradnl" sz="1200" kern="1200" dirty="0" smtClean="0">
                <a:solidFill>
                  <a:schemeClr val="tx1"/>
                </a:solidFill>
                <a:effectLst/>
                <a:latin typeface="+mn-lt"/>
                <a:ea typeface="+mn-ea"/>
                <a:cs typeface="+mn-cs"/>
              </a:rPr>
              <a:t>FAIS: financiamiento </a:t>
            </a:r>
            <a:r>
              <a:rPr lang="es-ES_tradnl" sz="1200" b="1" kern="1200" dirty="0" smtClean="0">
                <a:solidFill>
                  <a:schemeClr val="tx1"/>
                </a:solidFill>
                <a:effectLst/>
                <a:latin typeface="+mn-lt"/>
                <a:ea typeface="+mn-ea"/>
                <a:cs typeface="+mn-cs"/>
              </a:rPr>
              <a:t>de obras, acciones sociales básicas y a inversiones que beneficien a la población en extrema pobreza y localidades con alto nivel de rezago social</a:t>
            </a:r>
          </a:p>
          <a:p>
            <a:r>
              <a:rPr lang="es-ES_tradnl" sz="1200" b="0" kern="1200" dirty="0" smtClean="0">
                <a:solidFill>
                  <a:schemeClr val="tx1"/>
                </a:solidFill>
                <a:effectLst/>
                <a:latin typeface="+mn-lt"/>
                <a:ea typeface="+mn-ea"/>
                <a:cs typeface="+mn-cs"/>
              </a:rPr>
              <a:t>FORTAMUN:</a:t>
            </a:r>
            <a:r>
              <a:rPr lang="es-ES_tradnl" sz="1200" b="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1) cumplimiento de obligaciones financieras, 2) pago de derechos y aprovechamientos por concepto de agua, 3) atención a necesidades vinculadas con la seguridad pública de sus habitantes, 4) modernización de sistemas de recaudación locales, entre otros.</a:t>
            </a:r>
          </a:p>
          <a:p>
            <a:pPr lvl="0"/>
            <a:r>
              <a:rPr lang="es-ES_tradnl" sz="1200" b="0" kern="1200" dirty="0" smtClean="0">
                <a:solidFill>
                  <a:schemeClr val="tx1"/>
                </a:solidFill>
                <a:effectLst/>
                <a:latin typeface="+mn-lt"/>
                <a:ea typeface="+mn-ea"/>
                <a:cs typeface="+mn-cs"/>
              </a:rPr>
              <a:t>FAM: </a:t>
            </a:r>
            <a:r>
              <a:rPr lang="es-ES_tradnl" sz="1200" kern="1200" dirty="0" smtClean="0">
                <a:solidFill>
                  <a:schemeClr val="tx1"/>
                </a:solidFill>
                <a:effectLst/>
                <a:latin typeface="+mn-lt"/>
                <a:ea typeface="+mn-ea"/>
                <a:cs typeface="+mn-cs"/>
              </a:rPr>
              <a:t>46% Desayunos escolares, apoyos alimentarios y de asistencia social</a:t>
            </a:r>
            <a:r>
              <a:rPr lang="es-MX" sz="1200" kern="1200" dirty="0" smtClean="0">
                <a:solidFill>
                  <a:schemeClr val="tx1"/>
                </a:solidFill>
                <a:effectLst/>
                <a:latin typeface="+mn-lt"/>
                <a:ea typeface="+mn-ea"/>
                <a:cs typeface="+mn-cs"/>
              </a:rPr>
              <a:t>,</a:t>
            </a:r>
            <a:r>
              <a:rPr lang="es-MX" sz="1200" kern="1200" baseline="0" dirty="0" smtClean="0">
                <a:solidFill>
                  <a:schemeClr val="tx1"/>
                </a:solidFill>
                <a:effectLst/>
                <a:latin typeface="+mn-lt"/>
                <a:ea typeface="+mn-ea"/>
                <a:cs typeface="+mn-cs"/>
              </a:rPr>
              <a:t> Y </a:t>
            </a:r>
            <a:r>
              <a:rPr lang="es-ES_tradnl" sz="1200" kern="1200" dirty="0" smtClean="0">
                <a:solidFill>
                  <a:schemeClr val="tx1"/>
                </a:solidFill>
                <a:effectLst/>
                <a:latin typeface="+mn-lt"/>
                <a:ea typeface="+mn-ea"/>
                <a:cs typeface="+mn-cs"/>
              </a:rPr>
              <a:t>54% para la construcción infraestructura física de educación básica, media superior y superior.</a:t>
            </a:r>
          </a:p>
          <a:p>
            <a:pPr lvl="0"/>
            <a:r>
              <a:rPr lang="es-ES_tradnl" sz="1200" kern="1200" dirty="0" smtClean="0">
                <a:solidFill>
                  <a:schemeClr val="tx1"/>
                </a:solidFill>
                <a:effectLst/>
                <a:latin typeface="+mn-lt"/>
                <a:ea typeface="+mn-ea"/>
                <a:cs typeface="+mn-cs"/>
              </a:rPr>
              <a:t>FAETA: recursos económicos complementarios para prestar servicios de educación tecnológica y de adultos.</a:t>
            </a:r>
          </a:p>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FASP: 1) profesionalización de los recursos humanos de las instituciones de seguridad pública, otorgamiento de percepciones extraordinarias para los agentes del MP, entre otros; equipamiento de elementos de las instituciones de seguridad pública, establecimiento y operación de bases de datos </a:t>
            </a:r>
            <a:r>
              <a:rPr lang="es-ES_tradnl" sz="1200" kern="1200" dirty="0" err="1" smtClean="0">
                <a:solidFill>
                  <a:schemeClr val="tx1"/>
                </a:solidFill>
                <a:effectLst/>
                <a:latin typeface="+mn-lt"/>
                <a:ea typeface="+mn-ea"/>
                <a:cs typeface="+mn-cs"/>
              </a:rPr>
              <a:t>criminalísticos</a:t>
            </a:r>
            <a:r>
              <a:rPr lang="es-ES_tradnl" sz="1200" kern="1200" dirty="0" smtClean="0">
                <a:solidFill>
                  <a:schemeClr val="tx1"/>
                </a:solidFill>
                <a:effectLst/>
                <a:latin typeface="+mn-lt"/>
                <a:ea typeface="+mn-ea"/>
                <a:cs typeface="+mn-cs"/>
              </a:rPr>
              <a:t> y de personal, servicio telefónico nacional de emergencia, entre otros.</a:t>
            </a:r>
            <a:endParaRPr lang="es-MX"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FAFEF: </a:t>
            </a:r>
            <a:r>
              <a:rPr lang="es-ES_tradnl" sz="1200" kern="1200" dirty="0" smtClean="0">
                <a:solidFill>
                  <a:schemeClr val="tx1"/>
                </a:solidFill>
                <a:effectLst/>
                <a:latin typeface="+mn-lt"/>
                <a:ea typeface="+mn-ea"/>
                <a:cs typeface="+mn-cs"/>
              </a:rPr>
              <a:t>infraestructura física, Saneamiento financiero, saneamiento pensiones, modernización registros públicos modernización recaudación local, proyectos de investigación científica, entre otros.</a:t>
            </a:r>
            <a:endParaRPr lang="es-MX"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Fuente: LCF</a:t>
            </a:r>
          </a:p>
          <a:p>
            <a:endParaRPr lang="es-MX" b="0" dirty="0"/>
          </a:p>
        </p:txBody>
      </p:sp>
      <p:sp>
        <p:nvSpPr>
          <p:cNvPr id="4" name="Marcador de número de diapositiva 3"/>
          <p:cNvSpPr>
            <a:spLocks noGrp="1"/>
          </p:cNvSpPr>
          <p:nvPr>
            <p:ph type="sldNum" sz="quarter" idx="10"/>
          </p:nvPr>
        </p:nvSpPr>
        <p:spPr/>
        <p:txBody>
          <a:bodyPr/>
          <a:lstStyle/>
          <a:p>
            <a:fld id="{5AB5ADC5-BFA7-F64E-A700-112FD07CEFB6}" type="slidenum">
              <a:rPr lang="es-ES" smtClean="0"/>
              <a:t>26</a:t>
            </a:fld>
            <a:endParaRPr lang="es-ES"/>
          </a:p>
        </p:txBody>
      </p:sp>
    </p:spTree>
    <p:extLst>
      <p:ext uri="{BB962C8B-B14F-4D97-AF65-F5344CB8AC3E}">
        <p14:creationId xmlns:p14="http://schemas.microsoft.com/office/powerpoint/2010/main" val="989453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AB5ADC5-BFA7-F64E-A700-112FD07CEFB6}" type="slidenum">
              <a:rPr lang="es-ES" smtClean="0"/>
              <a:t>27</a:t>
            </a:fld>
            <a:endParaRPr lang="es-ES" dirty="0"/>
          </a:p>
        </p:txBody>
      </p:sp>
    </p:spTree>
    <p:extLst>
      <p:ext uri="{BB962C8B-B14F-4D97-AF65-F5344CB8AC3E}">
        <p14:creationId xmlns:p14="http://schemas.microsoft.com/office/powerpoint/2010/main" val="2004842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Las</a:t>
            </a:r>
            <a:r>
              <a:rPr lang="es-ES" baseline="0" dirty="0" smtClean="0"/>
              <a:t> primeras tres partidas son: 1) el apoyo para el pago de pasivos de Pemex y CFE (613 mil millones de pesos)</a:t>
            </a:r>
          </a:p>
          <a:p>
            <a:r>
              <a:rPr lang="es-ES" baseline="0" dirty="0" smtClean="0"/>
              <a:t>                                                  2)Aportaciones a fideicomisos públicos</a:t>
            </a:r>
          </a:p>
          <a:p>
            <a:r>
              <a:rPr lang="es-ES" baseline="0" dirty="0" smtClean="0"/>
              <a:t>				  3)Subsidios a entidades federativas y municipios ( 355 mil millones de pesos)</a:t>
            </a:r>
            <a:endParaRPr lang="es-ES" dirty="0" smtClean="0"/>
          </a:p>
          <a:p>
            <a:endParaRPr lang="es-MX" dirty="0"/>
          </a:p>
        </p:txBody>
      </p:sp>
      <p:sp>
        <p:nvSpPr>
          <p:cNvPr id="4" name="Marcador de número de diapositiva 3"/>
          <p:cNvSpPr>
            <a:spLocks noGrp="1"/>
          </p:cNvSpPr>
          <p:nvPr>
            <p:ph type="sldNum" sz="quarter" idx="10"/>
          </p:nvPr>
        </p:nvSpPr>
        <p:spPr/>
        <p:txBody>
          <a:bodyPr/>
          <a:lstStyle/>
          <a:p>
            <a:fld id="{5AB5ADC5-BFA7-F64E-A700-112FD07CEFB6}" type="slidenum">
              <a:rPr lang="es-ES" smtClean="0"/>
              <a:t>2</a:t>
            </a:fld>
            <a:endParaRPr lang="es-ES"/>
          </a:p>
        </p:txBody>
      </p:sp>
    </p:spTree>
    <p:extLst>
      <p:ext uri="{BB962C8B-B14F-4D97-AF65-F5344CB8AC3E}">
        <p14:creationId xmlns:p14="http://schemas.microsoft.com/office/powerpoint/2010/main" val="307931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AB5ADC5-BFA7-F64E-A700-112FD07CEFB6}" type="slidenum">
              <a:rPr lang="es-ES" smtClean="0"/>
              <a:t>29</a:t>
            </a:fld>
            <a:endParaRPr lang="es-ES"/>
          </a:p>
        </p:txBody>
      </p:sp>
    </p:spTree>
    <p:extLst>
      <p:ext uri="{BB962C8B-B14F-4D97-AF65-F5344CB8AC3E}">
        <p14:creationId xmlns:p14="http://schemas.microsoft.com/office/powerpoint/2010/main" val="3014393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De acuerdo con la ASF 2016, el gasto federalizado programable</a:t>
            </a:r>
            <a:r>
              <a:rPr lang="es-MX" baseline="0" dirty="0" smtClean="0"/>
              <a:t> (incluye aportaciones) es asignado de manera inercial. Para algunos fondos los pagos están relacionados con servicios personales, para otros fondos por la naturaleza de sus fórmulas de distribución de los recursos. La calidad con que las entidades manejan el gasto federalizado y los resultados que logran, prácticamente no han sido considerados como un factor para distribuir y asignar el gasto federalizado. No existe incentivo para que los gobiernos locales mejoren la calidad de gestión de estos recursos.</a:t>
            </a:r>
            <a:endParaRPr lang="es-MX" dirty="0" smtClean="0"/>
          </a:p>
          <a:p>
            <a:r>
              <a:rPr lang="es-MX" dirty="0" smtClean="0"/>
              <a:t>FONE</a:t>
            </a:r>
            <a:r>
              <a:rPr lang="es-MX" baseline="0" dirty="0" smtClean="0"/>
              <a:t>: servicios personales para personal docente y gasto de operación para servicios de educación básica y normal.  </a:t>
            </a:r>
          </a:p>
          <a:p>
            <a:r>
              <a:rPr lang="es-MX" baseline="0" dirty="0" smtClean="0"/>
              <a:t>FASSA: </a:t>
            </a:r>
            <a:r>
              <a:rPr lang="es-ES_tradnl" sz="1200" kern="1200" dirty="0" smtClean="0">
                <a:solidFill>
                  <a:schemeClr val="tx1"/>
                </a:solidFill>
                <a:effectLst/>
                <a:latin typeface="+mn-lt"/>
                <a:ea typeface="+mn-ea"/>
                <a:cs typeface="+mn-cs"/>
              </a:rPr>
              <a:t>cumplimiento de las atribuciones que tienen los estados en términos de la Ley General de Salud.</a:t>
            </a:r>
          </a:p>
          <a:p>
            <a:r>
              <a:rPr lang="es-ES_tradnl" sz="1200" kern="1200" dirty="0" smtClean="0">
                <a:solidFill>
                  <a:schemeClr val="tx1"/>
                </a:solidFill>
                <a:effectLst/>
                <a:latin typeface="+mn-lt"/>
                <a:ea typeface="+mn-ea"/>
                <a:cs typeface="+mn-cs"/>
              </a:rPr>
              <a:t>FAIS: financiamiento </a:t>
            </a:r>
            <a:r>
              <a:rPr lang="es-ES_tradnl" sz="1200" b="1" kern="1200" dirty="0" smtClean="0">
                <a:solidFill>
                  <a:schemeClr val="tx1"/>
                </a:solidFill>
                <a:effectLst/>
                <a:latin typeface="+mn-lt"/>
                <a:ea typeface="+mn-ea"/>
                <a:cs typeface="+mn-cs"/>
              </a:rPr>
              <a:t>de obras, acciones sociales básicas y a inversiones que beneficien a la población en extrema pobreza y localidades con alto nivel de rezago social</a:t>
            </a:r>
          </a:p>
          <a:p>
            <a:r>
              <a:rPr lang="es-ES_tradnl" sz="1200" b="0" kern="1200" dirty="0" smtClean="0">
                <a:solidFill>
                  <a:schemeClr val="tx1"/>
                </a:solidFill>
                <a:effectLst/>
                <a:latin typeface="+mn-lt"/>
                <a:ea typeface="+mn-ea"/>
                <a:cs typeface="+mn-cs"/>
              </a:rPr>
              <a:t>FORTAMUN:</a:t>
            </a:r>
            <a:r>
              <a:rPr lang="es-ES_tradnl" sz="1200" b="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1) cumplimiento de obligaciones financieras, 2) pago de derechos y aprovechamientos por concepto de agua, 3) atención a necesidades vinculadas con la seguridad pública de sus habitantes, 4) modernización de sistemas de recaudación locales, entre otros.</a:t>
            </a:r>
          </a:p>
          <a:p>
            <a:pPr lvl="0"/>
            <a:r>
              <a:rPr lang="es-ES_tradnl" sz="1200" b="0" kern="1200" dirty="0" smtClean="0">
                <a:solidFill>
                  <a:schemeClr val="tx1"/>
                </a:solidFill>
                <a:effectLst/>
                <a:latin typeface="+mn-lt"/>
                <a:ea typeface="+mn-ea"/>
                <a:cs typeface="+mn-cs"/>
              </a:rPr>
              <a:t>FAM: </a:t>
            </a:r>
            <a:r>
              <a:rPr lang="es-ES_tradnl" sz="1200" kern="1200" dirty="0" smtClean="0">
                <a:solidFill>
                  <a:schemeClr val="tx1"/>
                </a:solidFill>
                <a:effectLst/>
                <a:latin typeface="+mn-lt"/>
                <a:ea typeface="+mn-ea"/>
                <a:cs typeface="+mn-cs"/>
              </a:rPr>
              <a:t>46% Desayunos escolares, apoyos alimentarios y de asistencia social</a:t>
            </a:r>
            <a:r>
              <a:rPr lang="es-MX" sz="1200" kern="1200" dirty="0" smtClean="0">
                <a:solidFill>
                  <a:schemeClr val="tx1"/>
                </a:solidFill>
                <a:effectLst/>
                <a:latin typeface="+mn-lt"/>
                <a:ea typeface="+mn-ea"/>
                <a:cs typeface="+mn-cs"/>
              </a:rPr>
              <a:t>,</a:t>
            </a:r>
            <a:r>
              <a:rPr lang="es-MX" sz="1200" kern="1200" baseline="0" dirty="0" smtClean="0">
                <a:solidFill>
                  <a:schemeClr val="tx1"/>
                </a:solidFill>
                <a:effectLst/>
                <a:latin typeface="+mn-lt"/>
                <a:ea typeface="+mn-ea"/>
                <a:cs typeface="+mn-cs"/>
              </a:rPr>
              <a:t> Y </a:t>
            </a:r>
            <a:r>
              <a:rPr lang="es-ES_tradnl" sz="1200" kern="1200" dirty="0" smtClean="0">
                <a:solidFill>
                  <a:schemeClr val="tx1"/>
                </a:solidFill>
                <a:effectLst/>
                <a:latin typeface="+mn-lt"/>
                <a:ea typeface="+mn-ea"/>
                <a:cs typeface="+mn-cs"/>
              </a:rPr>
              <a:t>54% para la construcción infraestructura física de educación básica, media superior y superior.</a:t>
            </a:r>
          </a:p>
          <a:p>
            <a:pPr lvl="0"/>
            <a:r>
              <a:rPr lang="es-ES_tradnl" sz="1200" kern="1200" dirty="0" smtClean="0">
                <a:solidFill>
                  <a:schemeClr val="tx1"/>
                </a:solidFill>
                <a:effectLst/>
                <a:latin typeface="+mn-lt"/>
                <a:ea typeface="+mn-ea"/>
                <a:cs typeface="+mn-cs"/>
              </a:rPr>
              <a:t>FAETA: recursos económicos complementarios para prestar servicios de educación tecnológica y de adultos.</a:t>
            </a:r>
          </a:p>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FASP: 1) profesionalización de los recursos humanos de las instituciones de seguridad pública, otorgamiento de percepciones extraordinarias para los agentes del MP, entre otros; equipamiento de elementos de las instituciones de seguridad pública, establecimiento y operación de bases de datos </a:t>
            </a:r>
            <a:r>
              <a:rPr lang="es-ES_tradnl" sz="1200" kern="1200" dirty="0" err="1" smtClean="0">
                <a:solidFill>
                  <a:schemeClr val="tx1"/>
                </a:solidFill>
                <a:effectLst/>
                <a:latin typeface="+mn-lt"/>
                <a:ea typeface="+mn-ea"/>
                <a:cs typeface="+mn-cs"/>
              </a:rPr>
              <a:t>criminalísticos</a:t>
            </a:r>
            <a:r>
              <a:rPr lang="es-ES_tradnl" sz="1200" kern="1200" dirty="0" smtClean="0">
                <a:solidFill>
                  <a:schemeClr val="tx1"/>
                </a:solidFill>
                <a:effectLst/>
                <a:latin typeface="+mn-lt"/>
                <a:ea typeface="+mn-ea"/>
                <a:cs typeface="+mn-cs"/>
              </a:rPr>
              <a:t> y de personal, servicio telefónico nacional de emergencia, entre otros.</a:t>
            </a:r>
            <a:endParaRPr lang="es-MX"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FAFEF: </a:t>
            </a:r>
            <a:r>
              <a:rPr lang="es-ES_tradnl" sz="1200" kern="1200" dirty="0" smtClean="0">
                <a:solidFill>
                  <a:schemeClr val="tx1"/>
                </a:solidFill>
                <a:effectLst/>
                <a:latin typeface="+mn-lt"/>
                <a:ea typeface="+mn-ea"/>
                <a:cs typeface="+mn-cs"/>
              </a:rPr>
              <a:t>infraestructura física, Saneamiento financiero, saneamiento pensiones, modernización registros públicos modernización recaudación local, proyectos de investigación científica, entre otros.</a:t>
            </a:r>
            <a:endParaRPr lang="es-MX"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Fuente: LCF</a:t>
            </a:r>
          </a:p>
          <a:p>
            <a:endParaRPr lang="es-MX" b="0" dirty="0"/>
          </a:p>
        </p:txBody>
      </p:sp>
      <p:sp>
        <p:nvSpPr>
          <p:cNvPr id="4" name="Marcador de número de diapositiva 3"/>
          <p:cNvSpPr>
            <a:spLocks noGrp="1"/>
          </p:cNvSpPr>
          <p:nvPr>
            <p:ph type="sldNum" sz="quarter" idx="10"/>
          </p:nvPr>
        </p:nvSpPr>
        <p:spPr/>
        <p:txBody>
          <a:bodyPr/>
          <a:lstStyle/>
          <a:p>
            <a:fld id="{5AB5ADC5-BFA7-F64E-A700-112FD07CEFB6}" type="slidenum">
              <a:rPr lang="es-ES" smtClean="0"/>
              <a:t>34</a:t>
            </a:fld>
            <a:endParaRPr lang="es-ES"/>
          </a:p>
        </p:txBody>
      </p:sp>
    </p:spTree>
    <p:extLst>
      <p:ext uri="{BB962C8B-B14F-4D97-AF65-F5344CB8AC3E}">
        <p14:creationId xmlns:p14="http://schemas.microsoft.com/office/powerpoint/2010/main" val="67370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gasto de los tres programas discrecionales del Ramo 23 representó 64% del</a:t>
            </a:r>
            <a:r>
              <a:rPr lang="es-ES" baseline="0" dirty="0" smtClean="0"/>
              <a:t> sobre gasto del Ramo 23.</a:t>
            </a:r>
            <a:endParaRPr lang="es-ES" dirty="0"/>
          </a:p>
        </p:txBody>
      </p:sp>
      <p:sp>
        <p:nvSpPr>
          <p:cNvPr id="4" name="Marcador de número de diapositiva 3"/>
          <p:cNvSpPr>
            <a:spLocks noGrp="1"/>
          </p:cNvSpPr>
          <p:nvPr>
            <p:ph type="sldNum" sz="quarter" idx="10"/>
          </p:nvPr>
        </p:nvSpPr>
        <p:spPr/>
        <p:txBody>
          <a:bodyPr/>
          <a:lstStyle/>
          <a:p>
            <a:fld id="{5AB5ADC5-BFA7-F64E-A700-112FD07CEFB6}" type="slidenum">
              <a:rPr lang="es-ES" smtClean="0"/>
              <a:t>5</a:t>
            </a:fld>
            <a:endParaRPr lang="es-ES"/>
          </a:p>
        </p:txBody>
      </p:sp>
    </p:spTree>
    <p:extLst>
      <p:ext uri="{BB962C8B-B14F-4D97-AF65-F5344CB8AC3E}">
        <p14:creationId xmlns:p14="http://schemas.microsoft.com/office/powerpoint/2010/main" val="403600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53 mil millones</a:t>
            </a:r>
            <a:r>
              <a:rPr lang="es-ES" baseline="0" dirty="0" smtClean="0"/>
              <a:t> anuales</a:t>
            </a:r>
          </a:p>
          <a:p>
            <a:r>
              <a:rPr lang="es-ES" baseline="0" dirty="0" smtClean="0"/>
              <a:t>4.4  mil millones</a:t>
            </a:r>
          </a:p>
          <a:p>
            <a:r>
              <a:rPr lang="es-ES" baseline="0" dirty="0" smtClean="0"/>
              <a:t>En promedio se gastó 12 veces los aprobado</a:t>
            </a:r>
            <a:endParaRPr lang="es-ES" dirty="0"/>
          </a:p>
        </p:txBody>
      </p:sp>
      <p:sp>
        <p:nvSpPr>
          <p:cNvPr id="4" name="Marcador de número de diapositiva 3"/>
          <p:cNvSpPr>
            <a:spLocks noGrp="1"/>
          </p:cNvSpPr>
          <p:nvPr>
            <p:ph type="sldNum" sz="quarter" idx="10"/>
          </p:nvPr>
        </p:nvSpPr>
        <p:spPr/>
        <p:txBody>
          <a:bodyPr/>
          <a:lstStyle/>
          <a:p>
            <a:fld id="{5AB5ADC5-BFA7-F64E-A700-112FD07CEFB6}" type="slidenum">
              <a:rPr lang="es-ES" smtClean="0"/>
              <a:t>7</a:t>
            </a:fld>
            <a:endParaRPr lang="es-ES"/>
          </a:p>
        </p:txBody>
      </p:sp>
    </p:spTree>
    <p:extLst>
      <p:ext uri="{BB962C8B-B14F-4D97-AF65-F5344CB8AC3E}">
        <p14:creationId xmlns:p14="http://schemas.microsoft.com/office/powerpoint/2010/main" val="315568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AB5ADC5-BFA7-F64E-A700-112FD07CEFB6}" type="slidenum">
              <a:rPr lang="es-ES" smtClean="0"/>
              <a:t>8</a:t>
            </a:fld>
            <a:endParaRPr lang="es-ES"/>
          </a:p>
        </p:txBody>
      </p:sp>
    </p:spTree>
    <p:extLst>
      <p:ext uri="{BB962C8B-B14F-4D97-AF65-F5344CB8AC3E}">
        <p14:creationId xmlns:p14="http://schemas.microsoft.com/office/powerpoint/2010/main" val="1683137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el artículo 77 de la LFPRH se dispone que en el PEF se señalarán los programas, mediante los cuales se otorguen subsidios, que deberán sujetarse a reglas de operación, con objeto de asegurar que la aplicación de los recursos públicos se realice con eficiencia, eficacia, economía, honradez y transparencia;</a:t>
            </a:r>
          </a:p>
          <a:p>
            <a:endParaRPr lang="es-MX" dirty="0" smtClean="0"/>
          </a:p>
          <a:p>
            <a:r>
              <a:rPr lang="es-MX" dirty="0" smtClean="0"/>
              <a:t>CRITERIOS YA REGULADOS. </a:t>
            </a:r>
            <a:endParaRPr lang="es-MX" dirty="0"/>
          </a:p>
        </p:txBody>
      </p:sp>
      <p:sp>
        <p:nvSpPr>
          <p:cNvPr id="4" name="Marcador de número de diapositiva 3"/>
          <p:cNvSpPr>
            <a:spLocks noGrp="1"/>
          </p:cNvSpPr>
          <p:nvPr>
            <p:ph type="sldNum" sz="quarter" idx="10"/>
          </p:nvPr>
        </p:nvSpPr>
        <p:spPr/>
        <p:txBody>
          <a:bodyPr/>
          <a:lstStyle/>
          <a:p>
            <a:fld id="{5AB5ADC5-BFA7-F64E-A700-112FD07CEFB6}" type="slidenum">
              <a:rPr lang="es-ES" smtClean="0"/>
              <a:t>9</a:t>
            </a:fld>
            <a:endParaRPr lang="es-ES"/>
          </a:p>
        </p:txBody>
      </p:sp>
    </p:spTree>
    <p:extLst>
      <p:ext uri="{BB962C8B-B14F-4D97-AF65-F5344CB8AC3E}">
        <p14:creationId xmlns:p14="http://schemas.microsoft.com/office/powerpoint/2010/main" val="139617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AB5ADC5-BFA7-F64E-A700-112FD07CEFB6}" type="slidenum">
              <a:rPr lang="es-ES" smtClean="0"/>
              <a:t>10</a:t>
            </a:fld>
            <a:endParaRPr lang="es-ES" dirty="0"/>
          </a:p>
        </p:txBody>
      </p:sp>
    </p:spTree>
    <p:extLst>
      <p:ext uri="{BB962C8B-B14F-4D97-AF65-F5344CB8AC3E}">
        <p14:creationId xmlns:p14="http://schemas.microsoft.com/office/powerpoint/2010/main" val="2004842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AB5ADC5-BFA7-F64E-A700-112FD07CEFB6}" type="slidenum">
              <a:rPr lang="es-ES" smtClean="0"/>
              <a:t>12</a:t>
            </a:fld>
            <a:endParaRPr lang="es-ES"/>
          </a:p>
        </p:txBody>
      </p:sp>
    </p:spTree>
    <p:extLst>
      <p:ext uri="{BB962C8B-B14F-4D97-AF65-F5344CB8AC3E}">
        <p14:creationId xmlns:p14="http://schemas.microsoft.com/office/powerpoint/2010/main" val="581419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AB5ADC5-BFA7-F64E-A700-112FD07CEFB6}" type="slidenum">
              <a:rPr lang="es-ES" smtClean="0"/>
              <a:t>13</a:t>
            </a:fld>
            <a:endParaRPr lang="es-ES"/>
          </a:p>
        </p:txBody>
      </p:sp>
    </p:spTree>
    <p:extLst>
      <p:ext uri="{BB962C8B-B14F-4D97-AF65-F5344CB8AC3E}">
        <p14:creationId xmlns:p14="http://schemas.microsoft.com/office/powerpoint/2010/main" val="1489994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AACE615-B709-1343-8937-C7F9E618E9CA}" type="datetimeFigureOut">
              <a:rPr lang="es-ES" smtClean="0"/>
              <a:t>27/11/2018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4A2B17D-A9FE-5F45-97A1-0461968D63F0}" type="slidenum">
              <a:rPr lang="es-ES" smtClean="0"/>
              <a:t>‹Nº›</a:t>
            </a:fld>
            <a:endParaRPr lang="es-ES"/>
          </a:p>
        </p:txBody>
      </p:sp>
    </p:spTree>
    <p:extLst>
      <p:ext uri="{BB962C8B-B14F-4D97-AF65-F5344CB8AC3E}">
        <p14:creationId xmlns:p14="http://schemas.microsoft.com/office/powerpoint/2010/main" val="54703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AACE615-B709-1343-8937-C7F9E618E9CA}" type="datetimeFigureOut">
              <a:rPr lang="es-ES" smtClean="0"/>
              <a:t>27/11/2018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4A2B17D-A9FE-5F45-97A1-0461968D63F0}" type="slidenum">
              <a:rPr lang="es-ES" smtClean="0"/>
              <a:t>‹Nº›</a:t>
            </a:fld>
            <a:endParaRPr lang="es-ES"/>
          </a:p>
        </p:txBody>
      </p:sp>
    </p:spTree>
    <p:extLst>
      <p:ext uri="{BB962C8B-B14F-4D97-AF65-F5344CB8AC3E}">
        <p14:creationId xmlns:p14="http://schemas.microsoft.com/office/powerpoint/2010/main" val="264903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AACE615-B709-1343-8937-C7F9E618E9CA}" type="datetimeFigureOut">
              <a:rPr lang="es-ES" smtClean="0"/>
              <a:t>27/11/2018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4A2B17D-A9FE-5F45-97A1-0461968D63F0}" type="slidenum">
              <a:rPr lang="es-ES" smtClean="0"/>
              <a:t>‹Nº›</a:t>
            </a:fld>
            <a:endParaRPr lang="es-ES"/>
          </a:p>
        </p:txBody>
      </p:sp>
    </p:spTree>
    <p:extLst>
      <p:ext uri="{BB962C8B-B14F-4D97-AF65-F5344CB8AC3E}">
        <p14:creationId xmlns:p14="http://schemas.microsoft.com/office/powerpoint/2010/main" val="2981227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AACE615-B709-1343-8937-C7F9E618E9CA}" type="datetimeFigureOut">
              <a:rPr lang="es-ES" smtClean="0"/>
              <a:t>27/11/2018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4A2B17D-A9FE-5F45-97A1-0461968D63F0}" type="slidenum">
              <a:rPr lang="es-ES" smtClean="0"/>
              <a:t>‹Nº›</a:t>
            </a:fld>
            <a:endParaRPr lang="es-ES"/>
          </a:p>
        </p:txBody>
      </p:sp>
    </p:spTree>
    <p:extLst>
      <p:ext uri="{BB962C8B-B14F-4D97-AF65-F5344CB8AC3E}">
        <p14:creationId xmlns:p14="http://schemas.microsoft.com/office/powerpoint/2010/main" val="365795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6AACE615-B709-1343-8937-C7F9E618E9CA}" type="datetimeFigureOut">
              <a:rPr lang="es-ES" smtClean="0"/>
              <a:t>27/11/2018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4A2B17D-A9FE-5F45-97A1-0461968D63F0}" type="slidenum">
              <a:rPr lang="es-ES" smtClean="0"/>
              <a:t>‹Nº›</a:t>
            </a:fld>
            <a:endParaRPr lang="es-ES"/>
          </a:p>
        </p:txBody>
      </p:sp>
    </p:spTree>
    <p:extLst>
      <p:ext uri="{BB962C8B-B14F-4D97-AF65-F5344CB8AC3E}">
        <p14:creationId xmlns:p14="http://schemas.microsoft.com/office/powerpoint/2010/main" val="3613072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6AACE615-B709-1343-8937-C7F9E618E9CA}" type="datetimeFigureOut">
              <a:rPr lang="es-ES" smtClean="0"/>
              <a:t>27/11/2018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4A2B17D-A9FE-5F45-97A1-0461968D63F0}" type="slidenum">
              <a:rPr lang="es-ES" smtClean="0"/>
              <a:t>‹Nº›</a:t>
            </a:fld>
            <a:endParaRPr lang="es-ES"/>
          </a:p>
        </p:txBody>
      </p:sp>
    </p:spTree>
    <p:extLst>
      <p:ext uri="{BB962C8B-B14F-4D97-AF65-F5344CB8AC3E}">
        <p14:creationId xmlns:p14="http://schemas.microsoft.com/office/powerpoint/2010/main" val="426043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6AACE615-B709-1343-8937-C7F9E618E9CA}" type="datetimeFigureOut">
              <a:rPr lang="es-ES" smtClean="0"/>
              <a:t>27/11/2018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4A2B17D-A9FE-5F45-97A1-0461968D63F0}" type="slidenum">
              <a:rPr lang="es-ES" smtClean="0"/>
              <a:t>‹Nº›</a:t>
            </a:fld>
            <a:endParaRPr lang="es-ES"/>
          </a:p>
        </p:txBody>
      </p:sp>
    </p:spTree>
    <p:extLst>
      <p:ext uri="{BB962C8B-B14F-4D97-AF65-F5344CB8AC3E}">
        <p14:creationId xmlns:p14="http://schemas.microsoft.com/office/powerpoint/2010/main" val="150579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6AACE615-B709-1343-8937-C7F9E618E9CA}" type="datetimeFigureOut">
              <a:rPr lang="es-ES" smtClean="0"/>
              <a:t>27/11/2018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4A2B17D-A9FE-5F45-97A1-0461968D63F0}" type="slidenum">
              <a:rPr lang="es-ES" smtClean="0"/>
              <a:t>‹Nº›</a:t>
            </a:fld>
            <a:endParaRPr lang="es-ES"/>
          </a:p>
        </p:txBody>
      </p:sp>
    </p:spTree>
    <p:extLst>
      <p:ext uri="{BB962C8B-B14F-4D97-AF65-F5344CB8AC3E}">
        <p14:creationId xmlns:p14="http://schemas.microsoft.com/office/powerpoint/2010/main" val="21553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AACE615-B709-1343-8937-C7F9E618E9CA}" type="datetimeFigureOut">
              <a:rPr lang="es-ES" smtClean="0"/>
              <a:t>27/11/2018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4A2B17D-A9FE-5F45-97A1-0461968D63F0}" type="slidenum">
              <a:rPr lang="es-ES" smtClean="0"/>
              <a:t>‹Nº›</a:t>
            </a:fld>
            <a:endParaRPr lang="es-ES"/>
          </a:p>
        </p:txBody>
      </p:sp>
    </p:spTree>
    <p:extLst>
      <p:ext uri="{BB962C8B-B14F-4D97-AF65-F5344CB8AC3E}">
        <p14:creationId xmlns:p14="http://schemas.microsoft.com/office/powerpoint/2010/main" val="382146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AACE615-B709-1343-8937-C7F9E618E9CA}" type="datetimeFigureOut">
              <a:rPr lang="es-ES" smtClean="0"/>
              <a:t>27/11/2018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4A2B17D-A9FE-5F45-97A1-0461968D63F0}" type="slidenum">
              <a:rPr lang="es-ES" smtClean="0"/>
              <a:t>‹Nº›</a:t>
            </a:fld>
            <a:endParaRPr lang="es-ES"/>
          </a:p>
        </p:txBody>
      </p:sp>
    </p:spTree>
    <p:extLst>
      <p:ext uri="{BB962C8B-B14F-4D97-AF65-F5344CB8AC3E}">
        <p14:creationId xmlns:p14="http://schemas.microsoft.com/office/powerpoint/2010/main" val="369349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AACE615-B709-1343-8937-C7F9E618E9CA}" type="datetimeFigureOut">
              <a:rPr lang="es-ES" smtClean="0"/>
              <a:t>27/11/2018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4A2B17D-A9FE-5F45-97A1-0461968D63F0}" type="slidenum">
              <a:rPr lang="es-ES" smtClean="0"/>
              <a:t>‹Nº›</a:t>
            </a:fld>
            <a:endParaRPr lang="es-ES"/>
          </a:p>
        </p:txBody>
      </p:sp>
    </p:spTree>
    <p:extLst>
      <p:ext uri="{BB962C8B-B14F-4D97-AF65-F5344CB8AC3E}">
        <p14:creationId xmlns:p14="http://schemas.microsoft.com/office/powerpoint/2010/main" val="15615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CE615-B709-1343-8937-C7F9E618E9CA}" type="datetimeFigureOut">
              <a:rPr lang="es-ES" smtClean="0"/>
              <a:t>27/11/2018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2B17D-A9FE-5F45-97A1-0461968D63F0}" type="slidenum">
              <a:rPr lang="es-ES" smtClean="0"/>
              <a:t>‹Nº›</a:t>
            </a:fld>
            <a:endParaRPr lang="es-ES"/>
          </a:p>
        </p:txBody>
      </p:sp>
    </p:spTree>
    <p:extLst>
      <p:ext uri="{BB962C8B-B14F-4D97-AF65-F5344CB8AC3E}">
        <p14:creationId xmlns:p14="http://schemas.microsoft.com/office/powerpoint/2010/main" val="4171213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510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841925" y="5940708"/>
            <a:ext cx="7683193" cy="338554"/>
          </a:xfrm>
          <a:prstGeom prst="rect">
            <a:avLst/>
          </a:prstGeom>
        </p:spPr>
        <p:txBody>
          <a:bodyPr wrap="square">
            <a:spAutoFit/>
          </a:bodyPr>
          <a:lstStyle/>
          <a:p>
            <a:r>
              <a:rPr lang="es-MX" sz="800" i="0" u="none" strike="noStrike" dirty="0" smtClean="0">
                <a:solidFill>
                  <a:srgbClr val="000000"/>
                </a:solidFill>
                <a:effectLst/>
                <a:latin typeface="Arial"/>
                <a:cs typeface="Arial"/>
              </a:rPr>
              <a:t>Fuente: Elaborado por México Evalúa con información del portal de Transparencia Presupuestaria y Cuentas Públicas de  la SHCP, cifras de 2017 preliminares.</a:t>
            </a:r>
            <a:r>
              <a:rPr lang="es-MX" sz="800" dirty="0" smtClean="0">
                <a:solidFill>
                  <a:srgbClr val="000000"/>
                </a:solidFill>
                <a:latin typeface="Arial"/>
                <a:cs typeface="Arial"/>
              </a:rPr>
              <a:t>. </a:t>
            </a:r>
            <a:r>
              <a:rPr lang="es-MX" sz="800" dirty="0">
                <a:solidFill>
                  <a:srgbClr val="000000"/>
                </a:solidFill>
                <a:latin typeface="Arial"/>
                <a:cs typeface="Arial"/>
              </a:rPr>
              <a:t>Se refiere a los tres programas presupuestarios, Contingencias Económicas, Fortalecimiento Financiero y Programas Regionales. </a:t>
            </a:r>
            <a:endParaRPr lang="es-MX" sz="800" dirty="0">
              <a:latin typeface="Arial"/>
              <a:cs typeface="Arial"/>
            </a:endParaRPr>
          </a:p>
        </p:txBody>
      </p:sp>
      <p:sp>
        <p:nvSpPr>
          <p:cNvPr id="3" name="CuadroTexto 2"/>
          <p:cNvSpPr txBox="1"/>
          <p:nvPr/>
        </p:nvSpPr>
        <p:spPr>
          <a:xfrm>
            <a:off x="148532" y="170823"/>
            <a:ext cx="8919345" cy="1077218"/>
          </a:xfrm>
          <a:prstGeom prst="rect">
            <a:avLst/>
          </a:prstGeom>
          <a:noFill/>
        </p:spPr>
        <p:txBody>
          <a:bodyPr wrap="square" rtlCol="0">
            <a:spAutoFit/>
          </a:bodyPr>
          <a:lstStyle/>
          <a:p>
            <a:pPr algn="ctr"/>
            <a:r>
              <a:rPr lang="es-ES" sz="3200" b="1" dirty="0">
                <a:cs typeface="Calibri"/>
              </a:rPr>
              <a:t>Gasto promedio en las dos administraciones federales</a:t>
            </a:r>
            <a:r>
              <a:rPr lang="es-ES" sz="3200" b="1" dirty="0" smtClean="0">
                <a:cs typeface="Calibri"/>
              </a:rPr>
              <a:t>: </a:t>
            </a:r>
            <a:r>
              <a:rPr lang="es-ES" sz="3200" b="1" dirty="0" smtClean="0">
                <a:solidFill>
                  <a:srgbClr val="FF0000"/>
                </a:solidFill>
                <a:cs typeface="Calibri"/>
              </a:rPr>
              <a:t>aumentos y recortes</a:t>
            </a:r>
            <a:endParaRPr lang="es-ES" sz="3200" dirty="0"/>
          </a:p>
        </p:txBody>
      </p:sp>
      <p:pic>
        <p:nvPicPr>
          <p:cNvPr id="5" name="Imagen 4" descr="grafico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94" y="1475233"/>
            <a:ext cx="8753856" cy="4468368"/>
          </a:xfrm>
          <a:prstGeom prst="rect">
            <a:avLst/>
          </a:prstGeom>
        </p:spPr>
      </p:pic>
    </p:spTree>
    <p:extLst>
      <p:ext uri="{BB962C8B-B14F-4D97-AF65-F5344CB8AC3E}">
        <p14:creationId xmlns:p14="http://schemas.microsoft.com/office/powerpoint/2010/main" val="933531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6546" y="118834"/>
            <a:ext cx="8926772" cy="769441"/>
          </a:xfrm>
          <a:prstGeom prst="rect">
            <a:avLst/>
          </a:prstGeom>
          <a:noFill/>
        </p:spPr>
        <p:txBody>
          <a:bodyPr wrap="square" rtlCol="0">
            <a:spAutoFit/>
          </a:bodyPr>
          <a:lstStyle/>
          <a:p>
            <a:pPr algn="ctr"/>
            <a:r>
              <a:rPr lang="es-ES" sz="4400" b="1" dirty="0"/>
              <a:t>El </a:t>
            </a:r>
            <a:r>
              <a:rPr lang="es-ES" sz="4400" b="1" dirty="0" smtClean="0"/>
              <a:t>sesgo </a:t>
            </a:r>
            <a:r>
              <a:rPr lang="es-ES" sz="4400" b="1" dirty="0"/>
              <a:t>político</a:t>
            </a:r>
          </a:p>
        </p:txBody>
      </p:sp>
      <p:sp>
        <p:nvSpPr>
          <p:cNvPr id="7" name="Rectángulo 6"/>
          <p:cNvSpPr/>
          <p:nvPr/>
        </p:nvSpPr>
        <p:spPr>
          <a:xfrm>
            <a:off x="1034553" y="5964392"/>
            <a:ext cx="7847659" cy="338554"/>
          </a:xfrm>
          <a:prstGeom prst="rect">
            <a:avLst/>
          </a:prstGeom>
        </p:spPr>
        <p:txBody>
          <a:bodyPr wrap="square">
            <a:spAutoFit/>
          </a:bodyPr>
          <a:lstStyle/>
          <a:p>
            <a:r>
              <a:rPr lang="es-ES" sz="800" dirty="0">
                <a:solidFill>
                  <a:srgbClr val="000000"/>
                </a:solidFill>
                <a:latin typeface="Lucida Grande"/>
                <a:ea typeface="Lucida Grande"/>
                <a:cs typeface="Lucida Grande"/>
              </a:rPr>
              <a:t>Fuente: Elaborado por México Evalúa con información de la Cuenta Pública y Transparencia Presupuestaria. Cifras en millones de pesos de 2017 deflactadas con el INPC. Se refiere a los tres programas presupuestarios, Contingencias Económicas, Fortalecimiento Financiero y Programas Regionales.</a:t>
            </a:r>
            <a:endParaRPr lang="es-MX" sz="800" dirty="0">
              <a:latin typeface="Arial"/>
              <a:cs typeface="Arial"/>
            </a:endParaRPr>
          </a:p>
        </p:txBody>
      </p:sp>
      <p:pic>
        <p:nvPicPr>
          <p:cNvPr id="8" name="Imagen 7" descr="partid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965200"/>
            <a:ext cx="8150352" cy="4913376"/>
          </a:xfrm>
          <a:prstGeom prst="rect">
            <a:avLst/>
          </a:prstGeom>
        </p:spPr>
      </p:pic>
    </p:spTree>
    <p:extLst>
      <p:ext uri="{BB962C8B-B14F-4D97-AF65-F5344CB8AC3E}">
        <p14:creationId xmlns:p14="http://schemas.microsoft.com/office/powerpoint/2010/main" val="312839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1986" y="206906"/>
            <a:ext cx="8923571" cy="584776"/>
          </a:xfrm>
          <a:prstGeom prst="rect">
            <a:avLst/>
          </a:prstGeom>
          <a:noFill/>
        </p:spPr>
        <p:txBody>
          <a:bodyPr wrap="square" rtlCol="0">
            <a:spAutoFit/>
          </a:bodyPr>
          <a:lstStyle/>
          <a:p>
            <a:pPr algn="ctr"/>
            <a:r>
              <a:rPr lang="es-ES" sz="3200" b="1" dirty="0" smtClean="0"/>
              <a:t>2011 año previo a la elección federal - 2012</a:t>
            </a:r>
            <a:endParaRPr lang="es-ES" sz="3200" b="1" dirty="0"/>
          </a:p>
        </p:txBody>
      </p:sp>
      <p:sp>
        <p:nvSpPr>
          <p:cNvPr id="4" name="CuadroTexto 3"/>
          <p:cNvSpPr txBox="1"/>
          <p:nvPr/>
        </p:nvSpPr>
        <p:spPr>
          <a:xfrm>
            <a:off x="274784" y="958096"/>
            <a:ext cx="8700773" cy="646331"/>
          </a:xfrm>
          <a:prstGeom prst="rect">
            <a:avLst/>
          </a:prstGeom>
          <a:noFill/>
        </p:spPr>
        <p:txBody>
          <a:bodyPr wrap="square" rtlCol="0">
            <a:spAutoFit/>
          </a:bodyPr>
          <a:lstStyle/>
          <a:p>
            <a:pPr algn="ctr"/>
            <a:r>
              <a:rPr lang="es-ES" dirty="0">
                <a:cs typeface="Calibri"/>
              </a:rPr>
              <a:t>Se transfirieron </a:t>
            </a:r>
            <a:r>
              <a:rPr lang="es-ES" b="1" dirty="0">
                <a:solidFill>
                  <a:srgbClr val="FF0000"/>
                </a:solidFill>
                <a:cs typeface="Calibri"/>
              </a:rPr>
              <a:t>más recursos a estados emanados del PAN</a:t>
            </a:r>
            <a:r>
              <a:rPr lang="es-ES" dirty="0">
                <a:cs typeface="Calibri"/>
              </a:rPr>
              <a:t> por medio de la bolsa discrecional de Ramo 23 durante 2011. </a:t>
            </a:r>
            <a:endParaRPr lang="es-ES" dirty="0"/>
          </a:p>
        </p:txBody>
      </p:sp>
      <p:pic>
        <p:nvPicPr>
          <p:cNvPr id="7" name="Imagen 6" descr="grafico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 y="1793981"/>
            <a:ext cx="8961120" cy="4169664"/>
          </a:xfrm>
          <a:prstGeom prst="rect">
            <a:avLst/>
          </a:prstGeom>
        </p:spPr>
      </p:pic>
      <p:sp>
        <p:nvSpPr>
          <p:cNvPr id="8" name="Rectángulo 7"/>
          <p:cNvSpPr/>
          <p:nvPr/>
        </p:nvSpPr>
        <p:spPr>
          <a:xfrm>
            <a:off x="1034553" y="5964392"/>
            <a:ext cx="7847659" cy="338554"/>
          </a:xfrm>
          <a:prstGeom prst="rect">
            <a:avLst/>
          </a:prstGeom>
        </p:spPr>
        <p:txBody>
          <a:bodyPr wrap="square">
            <a:spAutoFit/>
          </a:bodyPr>
          <a:lstStyle/>
          <a:p>
            <a:r>
              <a:rPr lang="es-ES" sz="800" dirty="0">
                <a:solidFill>
                  <a:srgbClr val="000000"/>
                </a:solidFill>
                <a:latin typeface="Lucida Grande"/>
                <a:ea typeface="Lucida Grande"/>
                <a:cs typeface="Lucida Grande"/>
              </a:rPr>
              <a:t>Fuente: Elaborado por México Evalúa con información de la Cuenta Pública y Transparencia Presupuestaria. Cifras en millones de pesos de 2017 deflactadas con el INPC. Se refiere a los tres programas presupuestarios, Contingencias Económicas, Fortalecimiento Financiero y Programas Regionales.</a:t>
            </a:r>
            <a:endParaRPr lang="es-MX" sz="800" dirty="0">
              <a:latin typeface="Arial"/>
              <a:cs typeface="Arial"/>
            </a:endParaRPr>
          </a:p>
        </p:txBody>
      </p:sp>
    </p:spTree>
    <p:extLst>
      <p:ext uri="{BB962C8B-B14F-4D97-AF65-F5344CB8AC3E}">
        <p14:creationId xmlns:p14="http://schemas.microsoft.com/office/powerpoint/2010/main" val="3335452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1986" y="206906"/>
            <a:ext cx="8923571" cy="584776"/>
          </a:xfrm>
          <a:prstGeom prst="rect">
            <a:avLst/>
          </a:prstGeom>
          <a:noFill/>
        </p:spPr>
        <p:txBody>
          <a:bodyPr wrap="square" rtlCol="0">
            <a:spAutoFit/>
          </a:bodyPr>
          <a:lstStyle/>
          <a:p>
            <a:pPr algn="ctr"/>
            <a:r>
              <a:rPr lang="es-ES" sz="3200" b="1" dirty="0" smtClean="0"/>
              <a:t>2017 año previo a la elección federal - 2018</a:t>
            </a:r>
            <a:endParaRPr lang="es-ES" sz="3200" b="1" dirty="0"/>
          </a:p>
        </p:txBody>
      </p:sp>
      <p:sp>
        <p:nvSpPr>
          <p:cNvPr id="2" name="CuadroTexto 1"/>
          <p:cNvSpPr txBox="1"/>
          <p:nvPr/>
        </p:nvSpPr>
        <p:spPr>
          <a:xfrm>
            <a:off x="415890" y="943242"/>
            <a:ext cx="8369777" cy="646331"/>
          </a:xfrm>
          <a:prstGeom prst="rect">
            <a:avLst/>
          </a:prstGeom>
          <a:noFill/>
        </p:spPr>
        <p:txBody>
          <a:bodyPr wrap="square" rtlCol="0">
            <a:spAutoFit/>
          </a:bodyPr>
          <a:lstStyle/>
          <a:p>
            <a:pPr algn="ctr"/>
            <a:r>
              <a:rPr lang="es-ES" dirty="0">
                <a:latin typeface="Calibri"/>
                <a:cs typeface="Calibri"/>
              </a:rPr>
              <a:t>Se transfirieron </a:t>
            </a:r>
            <a:r>
              <a:rPr lang="es-ES" b="1" dirty="0">
                <a:solidFill>
                  <a:srgbClr val="FF0000"/>
                </a:solidFill>
                <a:latin typeface="Calibri"/>
                <a:cs typeface="Calibri"/>
              </a:rPr>
              <a:t>más recursos a estados emanados del PRI </a:t>
            </a:r>
            <a:r>
              <a:rPr lang="es-ES" dirty="0">
                <a:latin typeface="Calibri"/>
                <a:cs typeface="Calibri"/>
              </a:rPr>
              <a:t>por medio de la bolsa discrecional de Ramo 23 durante 2017. </a:t>
            </a:r>
          </a:p>
        </p:txBody>
      </p:sp>
      <p:pic>
        <p:nvPicPr>
          <p:cNvPr id="4" name="Imagen 3" descr="grafico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886635"/>
            <a:ext cx="8997696" cy="4090416"/>
          </a:xfrm>
          <a:prstGeom prst="rect">
            <a:avLst/>
          </a:prstGeom>
        </p:spPr>
      </p:pic>
      <p:sp>
        <p:nvSpPr>
          <p:cNvPr id="6" name="Rectángulo 5"/>
          <p:cNvSpPr/>
          <p:nvPr/>
        </p:nvSpPr>
        <p:spPr>
          <a:xfrm>
            <a:off x="1034553" y="5964392"/>
            <a:ext cx="7847659" cy="338554"/>
          </a:xfrm>
          <a:prstGeom prst="rect">
            <a:avLst/>
          </a:prstGeom>
        </p:spPr>
        <p:txBody>
          <a:bodyPr wrap="square">
            <a:spAutoFit/>
          </a:bodyPr>
          <a:lstStyle/>
          <a:p>
            <a:r>
              <a:rPr lang="es-ES" sz="800" dirty="0">
                <a:solidFill>
                  <a:srgbClr val="000000"/>
                </a:solidFill>
                <a:latin typeface="Lucida Grande"/>
                <a:ea typeface="Lucida Grande"/>
                <a:cs typeface="Lucida Grande"/>
              </a:rPr>
              <a:t>Fuente: Elaborado por México Evalúa con información de la Cuenta Pública y Transparencia Presupuestaria. Cifras en millones de pesos de 2017 deflactadas con el INPC. Se refiere a los tres programas presupuestarios, Contingencias Económicas, Fortalecimiento Financiero y Programas Regionales.</a:t>
            </a:r>
            <a:endParaRPr lang="es-MX" sz="800" dirty="0">
              <a:latin typeface="Arial"/>
              <a:cs typeface="Arial"/>
            </a:endParaRPr>
          </a:p>
        </p:txBody>
      </p:sp>
    </p:spTree>
    <p:extLst>
      <p:ext uri="{BB962C8B-B14F-4D97-AF65-F5344CB8AC3E}">
        <p14:creationId xmlns:p14="http://schemas.microsoft.com/office/powerpoint/2010/main" val="3883268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466704" y="2442051"/>
            <a:ext cx="8327831" cy="1362075"/>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s-ES" sz="4800" dirty="0"/>
              <a:t>CASOS ESTATALES</a:t>
            </a:r>
          </a:p>
        </p:txBody>
      </p:sp>
      <p:pic>
        <p:nvPicPr>
          <p:cNvPr id="5" name="Imagen 4" descr="flec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35" y="1374907"/>
            <a:ext cx="975543" cy="1067144"/>
          </a:xfrm>
          <a:prstGeom prst="rect">
            <a:avLst/>
          </a:prstGeom>
        </p:spPr>
      </p:pic>
    </p:spTree>
    <p:extLst>
      <p:ext uri="{BB962C8B-B14F-4D97-AF65-F5344CB8AC3E}">
        <p14:creationId xmlns:p14="http://schemas.microsoft.com/office/powerpoint/2010/main" val="3454973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Nuevo_Le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67" y="96551"/>
            <a:ext cx="8706555" cy="5882640"/>
          </a:xfrm>
          <a:prstGeom prst="rect">
            <a:avLst/>
          </a:prstGeom>
        </p:spPr>
      </p:pic>
      <p:sp>
        <p:nvSpPr>
          <p:cNvPr id="4" name="CuadroTexto 3"/>
          <p:cNvSpPr txBox="1"/>
          <p:nvPr/>
        </p:nvSpPr>
        <p:spPr>
          <a:xfrm>
            <a:off x="1228385" y="167731"/>
            <a:ext cx="4313396" cy="923330"/>
          </a:xfrm>
          <a:prstGeom prst="rect">
            <a:avLst/>
          </a:prstGeom>
          <a:noFill/>
        </p:spPr>
        <p:txBody>
          <a:bodyPr wrap="square" rtlCol="0">
            <a:spAutoFit/>
          </a:bodyPr>
          <a:lstStyle/>
          <a:p>
            <a:r>
              <a:rPr lang="es-MX" sz="5400" b="1" dirty="0">
                <a:solidFill>
                  <a:srgbClr val="C00000"/>
                </a:solidFill>
              </a:rPr>
              <a:t>Nuevo León</a:t>
            </a:r>
            <a:endParaRPr lang="es-ES" sz="5400" b="1" dirty="0"/>
          </a:p>
        </p:txBody>
      </p:sp>
      <p:sp>
        <p:nvSpPr>
          <p:cNvPr id="2" name="CuadroTexto 1"/>
          <p:cNvSpPr txBox="1"/>
          <p:nvPr/>
        </p:nvSpPr>
        <p:spPr>
          <a:xfrm>
            <a:off x="1030423" y="5971764"/>
            <a:ext cx="8077001" cy="461665"/>
          </a:xfrm>
          <a:prstGeom prst="rect">
            <a:avLst/>
          </a:prstGeom>
          <a:noFill/>
        </p:spPr>
        <p:txBody>
          <a:bodyPr wrap="square" rtlCol="0">
            <a:spAutoFit/>
          </a:bodyPr>
          <a:lstStyle/>
          <a:p>
            <a:r>
              <a:rPr lang="es-ES" sz="800" dirty="0">
                <a:solidFill>
                  <a:srgbClr val="000000"/>
                </a:solidFill>
                <a:latin typeface="Arial"/>
                <a:ea typeface="Lucida Grande"/>
                <a:cs typeface="Arial"/>
              </a:rPr>
              <a:t>Fuente: Elaborado por México Evalúa con información de la Cuenta Pública y portal de Transparencia Presupuestaria de la SHCP. Cifras en millones de pesos de 2017 deflactadas con el INPC.*2017 con cifras trimestrales al cuarto trimestre. Calendario del INE para elecciones. Se refiere a los tres programas presupuestarios, Contingencias Económicas, Fortalecimiento Financiero y Programas Regionales.</a:t>
            </a:r>
            <a:endParaRPr lang="es-ES" sz="800" dirty="0">
              <a:latin typeface="Arial"/>
              <a:cs typeface="Arial"/>
            </a:endParaRPr>
          </a:p>
        </p:txBody>
      </p:sp>
    </p:spTree>
    <p:extLst>
      <p:ext uri="{BB962C8B-B14F-4D97-AF65-F5344CB8AC3E}">
        <p14:creationId xmlns:p14="http://schemas.microsoft.com/office/powerpoint/2010/main" val="3448605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Edom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79" y="80628"/>
            <a:ext cx="8754646" cy="5937504"/>
          </a:xfrm>
          <a:prstGeom prst="rect">
            <a:avLst/>
          </a:prstGeom>
        </p:spPr>
      </p:pic>
      <p:sp>
        <p:nvSpPr>
          <p:cNvPr id="4" name="CuadroTexto 3"/>
          <p:cNvSpPr txBox="1"/>
          <p:nvPr/>
        </p:nvSpPr>
        <p:spPr>
          <a:xfrm>
            <a:off x="1445785" y="167731"/>
            <a:ext cx="6797592" cy="923330"/>
          </a:xfrm>
          <a:prstGeom prst="rect">
            <a:avLst/>
          </a:prstGeom>
          <a:noFill/>
        </p:spPr>
        <p:txBody>
          <a:bodyPr wrap="square" rtlCol="0">
            <a:spAutoFit/>
          </a:bodyPr>
          <a:lstStyle/>
          <a:p>
            <a:r>
              <a:rPr lang="es-MX" sz="5400" b="1" dirty="0" smtClean="0">
                <a:solidFill>
                  <a:srgbClr val="C00000"/>
                </a:solidFill>
              </a:rPr>
              <a:t>Estado de México</a:t>
            </a:r>
            <a:endParaRPr lang="es-ES" sz="5400" b="1" dirty="0"/>
          </a:p>
        </p:txBody>
      </p:sp>
      <p:sp>
        <p:nvSpPr>
          <p:cNvPr id="3" name="CuadroTexto 2"/>
          <p:cNvSpPr txBox="1"/>
          <p:nvPr/>
        </p:nvSpPr>
        <p:spPr>
          <a:xfrm>
            <a:off x="1002591" y="5952775"/>
            <a:ext cx="8104834" cy="461665"/>
          </a:xfrm>
          <a:prstGeom prst="rect">
            <a:avLst/>
          </a:prstGeom>
          <a:noFill/>
        </p:spPr>
        <p:txBody>
          <a:bodyPr wrap="square" rtlCol="0">
            <a:spAutoFit/>
          </a:bodyPr>
          <a:lstStyle/>
          <a:p>
            <a:r>
              <a:rPr lang="es-ES" sz="800" dirty="0">
                <a:solidFill>
                  <a:srgbClr val="000000"/>
                </a:solidFill>
                <a:latin typeface="Arial"/>
                <a:ea typeface="Lucida Grande"/>
                <a:cs typeface="Arial"/>
              </a:rPr>
              <a:t>Fuente: Elaborado por México Evalúa con información de la Cuenta Pública y portal de Transparencia Presupuestaria de la SHCP. Cifras en millones de pesos de 2017 deflactadas con el INPC.*2017 con cifras trimestrales al cuarto trimestre. Se refiere a los tres programas presupuestarios, Contingencias Económicas, Fortalecimiento Financiero y Programas Regionales.</a:t>
            </a:r>
            <a:endParaRPr lang="es-ES" sz="800" dirty="0">
              <a:latin typeface="Arial"/>
              <a:cs typeface="Arial"/>
            </a:endParaRPr>
          </a:p>
        </p:txBody>
      </p:sp>
    </p:spTree>
    <p:extLst>
      <p:ext uri="{BB962C8B-B14F-4D97-AF65-F5344CB8AC3E}">
        <p14:creationId xmlns:p14="http://schemas.microsoft.com/office/powerpoint/2010/main" val="3379788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466704" y="2442051"/>
            <a:ext cx="8327831" cy="1362075"/>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s-ES" sz="4800" dirty="0" smtClean="0"/>
              <a:t>¿Qué dice la </a:t>
            </a:r>
            <a:r>
              <a:rPr lang="es-ES" sz="4800" dirty="0" smtClean="0">
                <a:solidFill>
                  <a:srgbClr val="FF0000"/>
                </a:solidFill>
              </a:rPr>
              <a:t>ASF</a:t>
            </a:r>
            <a:r>
              <a:rPr lang="es-ES" sz="4800" dirty="0" smtClean="0"/>
              <a:t>?</a:t>
            </a:r>
            <a:endParaRPr lang="es-ES" sz="4800" dirty="0"/>
          </a:p>
        </p:txBody>
      </p:sp>
      <p:pic>
        <p:nvPicPr>
          <p:cNvPr id="6" name="Imagen 5" descr="flec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35" y="1374907"/>
            <a:ext cx="975543" cy="1067144"/>
          </a:xfrm>
          <a:prstGeom prst="rect">
            <a:avLst/>
          </a:prstGeom>
        </p:spPr>
      </p:pic>
    </p:spTree>
    <p:extLst>
      <p:ext uri="{BB962C8B-B14F-4D97-AF65-F5344CB8AC3E}">
        <p14:creationId xmlns:p14="http://schemas.microsoft.com/office/powerpoint/2010/main" val="3456975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0" y="83412"/>
            <a:ext cx="8870623" cy="2369880"/>
          </a:xfrm>
          <a:prstGeom prst="rect">
            <a:avLst/>
          </a:prstGeom>
          <a:noFill/>
        </p:spPr>
        <p:txBody>
          <a:bodyPr wrap="square" rtlCol="0">
            <a:spAutoFit/>
          </a:bodyPr>
          <a:lstStyle/>
          <a:p>
            <a:pPr algn="just"/>
            <a:r>
              <a:rPr lang="es-MX" sz="3200" b="1" dirty="0" smtClean="0"/>
              <a:t>La ASF revisó aproximadamente el 10% del gasto </a:t>
            </a:r>
          </a:p>
          <a:p>
            <a:pPr algn="just"/>
            <a:r>
              <a:rPr lang="es-MX" sz="3200" b="1" dirty="0" smtClean="0"/>
              <a:t>en los tres programas sin </a:t>
            </a:r>
            <a:r>
              <a:rPr lang="es-MX" sz="3200" b="1" dirty="0" err="1" smtClean="0"/>
              <a:t>ROPs</a:t>
            </a:r>
            <a:r>
              <a:rPr lang="es-MX" sz="3200" b="1" dirty="0"/>
              <a:t> </a:t>
            </a:r>
            <a:r>
              <a:rPr lang="es-MX" sz="3200" b="1" dirty="0" smtClean="0"/>
              <a:t>del Ramo 23 </a:t>
            </a:r>
          </a:p>
          <a:p>
            <a:pPr algn="just"/>
            <a:r>
              <a:rPr lang="es-MX" sz="3200" b="1" dirty="0" smtClean="0"/>
              <a:t>(2013-2017*).</a:t>
            </a:r>
          </a:p>
          <a:p>
            <a:pPr algn="just"/>
            <a:endParaRPr lang="es-MX" sz="2000" b="1" dirty="0"/>
          </a:p>
          <a:p>
            <a:pPr marL="285750" indent="-285750" algn="just">
              <a:buFont typeface="Arial" panose="020B0604020202020204" pitchFamily="34" charset="0"/>
              <a:buChar char="•"/>
            </a:pPr>
            <a:r>
              <a:rPr lang="es-MX" sz="1600" b="1" dirty="0" smtClean="0">
                <a:solidFill>
                  <a:srgbClr val="FF0000"/>
                </a:solidFill>
              </a:rPr>
              <a:t>Los </a:t>
            </a:r>
            <a:r>
              <a:rPr lang="es-MX" sz="1600" b="1" dirty="0">
                <a:solidFill>
                  <a:srgbClr val="FF0000"/>
                </a:solidFill>
              </a:rPr>
              <a:t>resultados: el 59% (15 mil 552 millones de pesos) de lo fiscalizado </a:t>
            </a:r>
            <a:r>
              <a:rPr lang="es-MX" sz="1600" b="1" dirty="0" smtClean="0">
                <a:solidFill>
                  <a:srgbClr val="FF0000"/>
                </a:solidFill>
              </a:rPr>
              <a:t>tuvo </a:t>
            </a:r>
            <a:r>
              <a:rPr lang="es-MX" sz="1600" b="1" dirty="0">
                <a:solidFill>
                  <a:srgbClr val="FF0000"/>
                </a:solidFill>
              </a:rPr>
              <a:t>observaciones </a:t>
            </a:r>
            <a:r>
              <a:rPr lang="es-MX" sz="1600" b="1" dirty="0"/>
              <a:t>por falta de claridad en la comprobación del gasto o </a:t>
            </a:r>
            <a:r>
              <a:rPr lang="es-MX" sz="1600" b="1" dirty="0" smtClean="0"/>
              <a:t>porque </a:t>
            </a:r>
            <a:r>
              <a:rPr lang="es-MX" sz="1600" b="1" dirty="0"/>
              <a:t>se presumió un presunto daño al erario</a:t>
            </a:r>
            <a:r>
              <a:rPr lang="es-ES_tradnl" sz="1600" b="1" dirty="0" smtClean="0"/>
              <a:t>.</a:t>
            </a:r>
            <a:endParaRPr lang="es-MX" sz="1600" b="1" dirty="0"/>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b="7029"/>
          <a:stretch/>
        </p:blipFill>
        <p:spPr>
          <a:xfrm>
            <a:off x="2281287" y="2673697"/>
            <a:ext cx="4666268" cy="3302897"/>
          </a:xfrm>
          <a:prstGeom prst="rect">
            <a:avLst/>
          </a:prstGeom>
        </p:spPr>
      </p:pic>
    </p:spTree>
    <p:extLst>
      <p:ext uri="{BB962C8B-B14F-4D97-AF65-F5344CB8AC3E}">
        <p14:creationId xmlns:p14="http://schemas.microsoft.com/office/powerpoint/2010/main" val="808422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466704" y="2442051"/>
            <a:ext cx="8327831" cy="1362075"/>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s-ES" sz="4800" dirty="0" smtClean="0"/>
              <a:t>GASTO FEDERALIZADO EN MÉXICO</a:t>
            </a:r>
            <a:endParaRPr lang="es-ES" sz="4800" dirty="0"/>
          </a:p>
        </p:txBody>
      </p:sp>
      <p:pic>
        <p:nvPicPr>
          <p:cNvPr id="6" name="Imagen 5" descr="flec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35" y="1374907"/>
            <a:ext cx="975543" cy="1067144"/>
          </a:xfrm>
          <a:prstGeom prst="rect">
            <a:avLst/>
          </a:prstGeom>
        </p:spPr>
      </p:pic>
    </p:spTree>
    <p:extLst>
      <p:ext uri="{BB962C8B-B14F-4D97-AF65-F5344CB8AC3E}">
        <p14:creationId xmlns:p14="http://schemas.microsoft.com/office/powerpoint/2010/main" val="2973977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01168" y="5708504"/>
            <a:ext cx="7683193" cy="215444"/>
          </a:xfrm>
          <a:prstGeom prst="rect">
            <a:avLst/>
          </a:prstGeom>
        </p:spPr>
        <p:txBody>
          <a:bodyPr wrap="square">
            <a:spAutoFit/>
          </a:bodyPr>
          <a:lstStyle/>
          <a:p>
            <a:r>
              <a:rPr lang="es-MX" sz="800" i="0" u="none" strike="noStrike" dirty="0" smtClean="0">
                <a:solidFill>
                  <a:srgbClr val="000000"/>
                </a:solidFill>
                <a:effectLst/>
                <a:latin typeface="Arial"/>
                <a:cs typeface="Arial"/>
              </a:rPr>
              <a:t>Fuente: Elaborado por México Evalúa con información del portal de Transparencia Presupuestaria y Cuentas Públicas de  la SHCP, cifras de 2017 preliminares. </a:t>
            </a:r>
            <a:endParaRPr lang="es-MX" sz="800" dirty="0">
              <a:latin typeface="Arial"/>
              <a:cs typeface="Arial"/>
            </a:endParaRPr>
          </a:p>
        </p:txBody>
      </p:sp>
      <p:sp>
        <p:nvSpPr>
          <p:cNvPr id="2" name="CuadroTexto 1"/>
          <p:cNvSpPr txBox="1"/>
          <p:nvPr/>
        </p:nvSpPr>
        <p:spPr>
          <a:xfrm>
            <a:off x="487254" y="239616"/>
            <a:ext cx="8331244" cy="1631216"/>
          </a:xfrm>
          <a:prstGeom prst="rect">
            <a:avLst/>
          </a:prstGeom>
          <a:noFill/>
        </p:spPr>
        <p:txBody>
          <a:bodyPr wrap="square" rtlCol="0">
            <a:spAutoFit/>
          </a:bodyPr>
          <a:lstStyle/>
          <a:p>
            <a:r>
              <a:rPr lang="es-ES" sz="2000" b="1" dirty="0">
                <a:solidFill>
                  <a:srgbClr val="000000"/>
                </a:solidFill>
                <a:latin typeface="Calibri"/>
                <a:cs typeface="Calibri"/>
              </a:rPr>
              <a:t>Opacidad y simulación en los planes de gasto: se aprueba un presupuesto pero sabemos que en varios rubros se va gastar otro muy distinto. </a:t>
            </a:r>
            <a:endParaRPr lang="es-ES" sz="2000" b="1" dirty="0" smtClean="0">
              <a:solidFill>
                <a:srgbClr val="000000"/>
              </a:solidFill>
              <a:latin typeface="Calibri"/>
              <a:cs typeface="Calibri"/>
            </a:endParaRPr>
          </a:p>
          <a:p>
            <a:endParaRPr lang="es-ES" sz="2000" b="1" dirty="0">
              <a:solidFill>
                <a:srgbClr val="000000"/>
              </a:solidFill>
              <a:latin typeface="Calibri"/>
              <a:cs typeface="Calibri"/>
            </a:endParaRPr>
          </a:p>
          <a:p>
            <a:pPr marL="800100" lvl="1" indent="-342900">
              <a:buFont typeface="Arial"/>
              <a:buChar char="•"/>
            </a:pPr>
            <a:r>
              <a:rPr lang="es-MX" sz="2000" dirty="0">
                <a:solidFill>
                  <a:srgbClr val="000000"/>
                </a:solidFill>
                <a:latin typeface="Calibri"/>
                <a:cs typeface="Calibri"/>
              </a:rPr>
              <a:t>Cada año el Gobierno federal superó el presupuesto que se le </a:t>
            </a:r>
            <a:r>
              <a:rPr lang="es-MX" sz="2000" dirty="0" smtClean="0">
                <a:solidFill>
                  <a:srgbClr val="000000"/>
                </a:solidFill>
                <a:latin typeface="Calibri"/>
                <a:cs typeface="Calibri"/>
              </a:rPr>
              <a:t>aprobó; </a:t>
            </a:r>
            <a:r>
              <a:rPr lang="es-MX" sz="2000" dirty="0">
                <a:solidFill>
                  <a:srgbClr val="000000"/>
                </a:solidFill>
                <a:latin typeface="Calibri"/>
                <a:cs typeface="Calibri"/>
              </a:rPr>
              <a:t>esta situación se agrava con cada administración</a:t>
            </a:r>
            <a:r>
              <a:rPr lang="es-MX" sz="2000" dirty="0" smtClean="0">
                <a:solidFill>
                  <a:srgbClr val="000000"/>
                </a:solidFill>
                <a:latin typeface="Calibri"/>
                <a:cs typeface="Calibri"/>
              </a:rPr>
              <a:t>.</a:t>
            </a:r>
            <a:endParaRPr lang="es-MX" sz="2000" dirty="0">
              <a:solidFill>
                <a:srgbClr val="000000"/>
              </a:solidFill>
              <a:latin typeface="Calibri"/>
              <a:cs typeface="Calibri"/>
            </a:endParaRPr>
          </a:p>
        </p:txBody>
      </p:sp>
      <p:pic>
        <p:nvPicPr>
          <p:cNvPr id="4" name="Imagen 3" descr="flecha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99" y="314888"/>
            <a:ext cx="240855" cy="324376"/>
          </a:xfrm>
          <a:prstGeom prst="rect">
            <a:avLst/>
          </a:prstGeom>
        </p:spPr>
      </p:pic>
      <p:pic>
        <p:nvPicPr>
          <p:cNvPr id="7" name="Imagen 6" descr="grafico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68" y="2303170"/>
            <a:ext cx="8741664" cy="3267456"/>
          </a:xfrm>
          <a:prstGeom prst="rect">
            <a:avLst/>
          </a:prstGeom>
        </p:spPr>
      </p:pic>
    </p:spTree>
    <p:extLst>
      <p:ext uri="{BB962C8B-B14F-4D97-AF65-F5344CB8AC3E}">
        <p14:creationId xmlns:p14="http://schemas.microsoft.com/office/powerpoint/2010/main" val="1783451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7254" y="239616"/>
            <a:ext cx="8331244" cy="1631216"/>
          </a:xfrm>
          <a:prstGeom prst="rect">
            <a:avLst/>
          </a:prstGeom>
          <a:noFill/>
        </p:spPr>
        <p:txBody>
          <a:bodyPr wrap="square" rtlCol="0">
            <a:spAutoFit/>
          </a:bodyPr>
          <a:lstStyle/>
          <a:p>
            <a:r>
              <a:rPr lang="es-MX" sz="2000" b="1" dirty="0"/>
              <a:t>El gasto federalizado son </a:t>
            </a:r>
            <a:r>
              <a:rPr lang="es-MX" sz="2000" b="1" dirty="0" smtClean="0"/>
              <a:t>los recursos que transfiere </a:t>
            </a:r>
            <a:r>
              <a:rPr lang="es-MX" sz="2000" b="1" dirty="0"/>
              <a:t>el Gobierno federal a los estados y </a:t>
            </a:r>
            <a:r>
              <a:rPr lang="es-MX" sz="2000" b="1" dirty="0" smtClean="0"/>
              <a:t>municipios para que ellos los ejerzan.</a:t>
            </a:r>
            <a:endParaRPr lang="es-MX" sz="2000" dirty="0"/>
          </a:p>
          <a:p>
            <a:endParaRPr lang="es-MX" sz="2000" dirty="0" smtClean="0"/>
          </a:p>
          <a:p>
            <a:pPr marL="342900" indent="-342900">
              <a:buFont typeface="Arial" panose="020B0604020202020204" pitchFamily="34" charset="0"/>
              <a:buChar char="•"/>
            </a:pPr>
            <a:r>
              <a:rPr lang="es-MX" sz="2000" dirty="0" smtClean="0"/>
              <a:t>En </a:t>
            </a:r>
            <a:r>
              <a:rPr lang="es-MX" sz="2000" dirty="0"/>
              <a:t>2017 el gasto federalizado fue de 1 billón 809 mil millones de pesos.</a:t>
            </a:r>
          </a:p>
          <a:p>
            <a:endParaRPr lang="es-ES" sz="2000" b="1" dirty="0">
              <a:solidFill>
                <a:srgbClr val="000000"/>
              </a:solidFill>
              <a:latin typeface="Calibri"/>
              <a:cs typeface="Calibri"/>
            </a:endParaRPr>
          </a:p>
        </p:txBody>
      </p:sp>
      <p:pic>
        <p:nvPicPr>
          <p:cNvPr id="4" name="Imagen 3" descr="flecha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99" y="314888"/>
            <a:ext cx="240855" cy="324376"/>
          </a:xfrm>
          <a:prstGeom prst="rect">
            <a:avLst/>
          </a:prstGeom>
        </p:spPr>
      </p:pic>
      <p:pic>
        <p:nvPicPr>
          <p:cNvPr id="5" name="Marcador de contenido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17336" y="1983952"/>
            <a:ext cx="5005633" cy="4255331"/>
          </a:xfrm>
        </p:spPr>
      </p:pic>
    </p:spTree>
    <p:extLst>
      <p:ext uri="{BB962C8B-B14F-4D97-AF65-F5344CB8AC3E}">
        <p14:creationId xmlns:p14="http://schemas.microsoft.com/office/powerpoint/2010/main" val="1350946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31010" y="1788071"/>
            <a:ext cx="3709038" cy="3477875"/>
          </a:xfrm>
          <a:prstGeom prst="rect">
            <a:avLst/>
          </a:prstGeom>
          <a:noFill/>
        </p:spPr>
        <p:txBody>
          <a:bodyPr wrap="square" rtlCol="0">
            <a:spAutoFit/>
          </a:bodyPr>
          <a:lstStyle/>
          <a:p>
            <a:endParaRPr lang="es-MX" sz="2000" dirty="0"/>
          </a:p>
          <a:p>
            <a:r>
              <a:rPr lang="es-MX" sz="2000" b="1" dirty="0" smtClean="0"/>
              <a:t>Programable:</a:t>
            </a:r>
          </a:p>
          <a:p>
            <a:r>
              <a:rPr lang="es-MX" sz="2000" dirty="0" smtClean="0"/>
              <a:t>Ramo 33</a:t>
            </a:r>
            <a:endParaRPr lang="es-MX" sz="2000" dirty="0"/>
          </a:p>
          <a:p>
            <a:r>
              <a:rPr lang="es-MX" sz="2000" dirty="0" smtClean="0"/>
              <a:t>Ramo 23</a:t>
            </a:r>
          </a:p>
          <a:p>
            <a:r>
              <a:rPr lang="es-MX" sz="2000" dirty="0" smtClean="0"/>
              <a:t>Ramo 25</a:t>
            </a:r>
          </a:p>
          <a:p>
            <a:r>
              <a:rPr lang="es-MX" sz="2000" dirty="0" smtClean="0"/>
              <a:t>Seguro Popular</a:t>
            </a:r>
          </a:p>
          <a:p>
            <a:r>
              <a:rPr lang="es-MX" sz="2000" dirty="0"/>
              <a:t>C</a:t>
            </a:r>
            <a:r>
              <a:rPr lang="es-MX" sz="2000" dirty="0" smtClean="0"/>
              <a:t>onvenios </a:t>
            </a:r>
            <a:r>
              <a:rPr lang="es-MX" sz="2000" dirty="0"/>
              <a:t>de descentralización y coordinación, </a:t>
            </a:r>
            <a:endParaRPr lang="es-MX" sz="2000" dirty="0" smtClean="0"/>
          </a:p>
          <a:p>
            <a:endParaRPr lang="es-MX" sz="2000" b="1" dirty="0">
              <a:solidFill>
                <a:srgbClr val="000000"/>
              </a:solidFill>
              <a:latin typeface="Calibri"/>
              <a:cs typeface="Calibri"/>
            </a:endParaRPr>
          </a:p>
          <a:p>
            <a:r>
              <a:rPr lang="es-ES" sz="2000" b="1" dirty="0">
                <a:solidFill>
                  <a:srgbClr val="000000"/>
                </a:solidFill>
                <a:latin typeface="Calibri"/>
                <a:cs typeface="Calibri"/>
              </a:rPr>
              <a:t>N</a:t>
            </a:r>
            <a:r>
              <a:rPr lang="es-ES" sz="2000" b="1" dirty="0" smtClean="0">
                <a:solidFill>
                  <a:srgbClr val="000000"/>
                </a:solidFill>
                <a:latin typeface="Calibri"/>
                <a:cs typeface="Calibri"/>
              </a:rPr>
              <a:t>o programable:</a:t>
            </a:r>
          </a:p>
          <a:p>
            <a:r>
              <a:rPr lang="es-ES" sz="2000" dirty="0" smtClean="0">
                <a:solidFill>
                  <a:srgbClr val="000000"/>
                </a:solidFill>
                <a:latin typeface="Calibri"/>
                <a:cs typeface="Calibri"/>
              </a:rPr>
              <a:t>Ramo 28</a:t>
            </a:r>
            <a:endParaRPr lang="es-ES" sz="2000" dirty="0">
              <a:solidFill>
                <a:srgbClr val="000000"/>
              </a:solidFill>
              <a:latin typeface="Calibri"/>
              <a:cs typeface="Calibri"/>
            </a:endParaRPr>
          </a:p>
        </p:txBody>
      </p:sp>
      <p:pic>
        <p:nvPicPr>
          <p:cNvPr id="4" name="Imagen 3" descr="flecha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73" y="294878"/>
            <a:ext cx="240855" cy="324376"/>
          </a:xfrm>
          <a:prstGeom prst="rect">
            <a:avLst/>
          </a:prstGeom>
        </p:spPr>
      </p:pic>
      <p:graphicFrame>
        <p:nvGraphicFramePr>
          <p:cNvPr id="6" name="Marcador de contenido 5"/>
          <p:cNvGraphicFramePr>
            <a:graphicFrameLocks/>
          </p:cNvGraphicFramePr>
          <p:nvPr>
            <p:extLst>
              <p:ext uri="{D42A27DB-BD31-4B8C-83A1-F6EECF244321}">
                <p14:modId xmlns:p14="http://schemas.microsoft.com/office/powerpoint/2010/main" val="3667497661"/>
              </p:ext>
            </p:extLst>
          </p:nvPr>
        </p:nvGraphicFramePr>
        <p:xfrm>
          <a:off x="4161273" y="344861"/>
          <a:ext cx="4892622" cy="5622978"/>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p:cNvSpPr txBox="1"/>
          <p:nvPr/>
        </p:nvSpPr>
        <p:spPr>
          <a:xfrm>
            <a:off x="983514" y="5978163"/>
            <a:ext cx="8496300" cy="430887"/>
          </a:xfrm>
          <a:prstGeom prst="rect">
            <a:avLst/>
          </a:prstGeom>
          <a:noFill/>
        </p:spPr>
        <p:txBody>
          <a:bodyPr wrap="square" rtlCol="0">
            <a:spAutoFit/>
          </a:bodyPr>
          <a:lstStyle/>
          <a:p>
            <a:r>
              <a:rPr lang="es-MX" sz="1100" dirty="0" smtClean="0"/>
              <a:t>Los programas del Ramo 23 son aquellos que realizan transferencias a los estados y municipios por medio de convenios.</a:t>
            </a:r>
            <a:endParaRPr lang="es-ES" sz="1100" dirty="0" smtClean="0"/>
          </a:p>
          <a:p>
            <a:r>
              <a:rPr lang="es-ES" sz="1100" dirty="0" smtClean="0"/>
              <a:t>*Ramo 25 : “PREVISIONES </a:t>
            </a:r>
            <a:r>
              <a:rPr lang="es-ES" sz="1100" dirty="0"/>
              <a:t>Y APORTACIONES PARA LOS SISTEMAS DE EDUCACION BÁSICA, NORMAL, TECNOLÓGICA Y DE </a:t>
            </a:r>
            <a:r>
              <a:rPr lang="es-ES" sz="1100" dirty="0" smtClean="0"/>
              <a:t>ADULTOS”</a:t>
            </a:r>
            <a:endParaRPr lang="es-ES" sz="1100" dirty="0"/>
          </a:p>
        </p:txBody>
      </p:sp>
      <p:sp>
        <p:nvSpPr>
          <p:cNvPr id="3" name="Rectángulo 2"/>
          <p:cNvSpPr/>
          <p:nvPr/>
        </p:nvSpPr>
        <p:spPr>
          <a:xfrm>
            <a:off x="522503" y="160274"/>
            <a:ext cx="4572000" cy="1200328"/>
          </a:xfrm>
          <a:prstGeom prst="rect">
            <a:avLst/>
          </a:prstGeom>
        </p:spPr>
        <p:txBody>
          <a:bodyPr>
            <a:spAutoFit/>
          </a:bodyPr>
          <a:lstStyle/>
          <a:p>
            <a:r>
              <a:rPr lang="es-MX" sz="2400" b="1" dirty="0"/>
              <a:t>El gasto federalizado se divide en gasto programable y no </a:t>
            </a:r>
            <a:r>
              <a:rPr lang="es-MX" sz="2400" b="1" dirty="0" smtClean="0"/>
              <a:t>programable</a:t>
            </a:r>
            <a:endParaRPr lang="es-MX" sz="2400" b="1" dirty="0"/>
          </a:p>
        </p:txBody>
      </p:sp>
    </p:spTree>
    <p:extLst>
      <p:ext uri="{BB962C8B-B14F-4D97-AF65-F5344CB8AC3E}">
        <p14:creationId xmlns:p14="http://schemas.microsoft.com/office/powerpoint/2010/main" val="2495619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466704" y="2442051"/>
            <a:ext cx="8327831" cy="1362075"/>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s-ES" sz="4800" dirty="0" smtClean="0"/>
              <a:t>EXPERIENCIA INTERNACIONAL</a:t>
            </a:r>
            <a:endParaRPr lang="es-ES" sz="4800" dirty="0"/>
          </a:p>
        </p:txBody>
      </p:sp>
      <p:pic>
        <p:nvPicPr>
          <p:cNvPr id="6" name="Imagen 5" descr="flec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35" y="1374907"/>
            <a:ext cx="975543" cy="1067144"/>
          </a:xfrm>
          <a:prstGeom prst="rect">
            <a:avLst/>
          </a:prstGeom>
        </p:spPr>
      </p:pic>
    </p:spTree>
    <p:extLst>
      <p:ext uri="{BB962C8B-B14F-4D97-AF65-F5344CB8AC3E}">
        <p14:creationId xmlns:p14="http://schemas.microsoft.com/office/powerpoint/2010/main" val="4172687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947219" y="5953601"/>
            <a:ext cx="7683193" cy="338554"/>
          </a:xfrm>
          <a:prstGeom prst="rect">
            <a:avLst/>
          </a:prstGeom>
        </p:spPr>
        <p:txBody>
          <a:bodyPr wrap="square">
            <a:spAutoFit/>
          </a:bodyPr>
          <a:lstStyle/>
          <a:p>
            <a:r>
              <a:rPr lang="es-MX" sz="800" i="0" u="none" strike="noStrike" dirty="0" smtClean="0">
                <a:solidFill>
                  <a:srgbClr val="000000"/>
                </a:solidFill>
                <a:effectLst/>
                <a:latin typeface="Arial"/>
                <a:cs typeface="Arial"/>
              </a:rPr>
              <a:t>Fuente: Elaborado por México Evalúa con datos del </a:t>
            </a:r>
            <a:r>
              <a:rPr lang="es-MX" sz="800" dirty="0" smtClean="0">
                <a:solidFill>
                  <a:srgbClr val="000000"/>
                </a:solidFill>
                <a:latin typeface="Arial"/>
                <a:cs typeface="Arial"/>
              </a:rPr>
              <a:t>Informe </a:t>
            </a:r>
            <a:r>
              <a:rPr lang="es-MX" sz="800" dirty="0">
                <a:solidFill>
                  <a:srgbClr val="000000"/>
                </a:solidFill>
                <a:latin typeface="Arial"/>
                <a:cs typeface="Arial"/>
              </a:rPr>
              <a:t>General Ejecutivo de la Cuenta Pública 2016, </a:t>
            </a:r>
            <a:r>
              <a:rPr lang="es-MX" sz="800" dirty="0" smtClean="0">
                <a:solidFill>
                  <a:srgbClr val="000000"/>
                </a:solidFill>
                <a:latin typeface="Arial"/>
                <a:cs typeface="Arial"/>
              </a:rPr>
              <a:t>ASF. Los datos de EU son del documento de </a:t>
            </a:r>
            <a:r>
              <a:rPr lang="es-MX" sz="800" dirty="0" err="1">
                <a:solidFill>
                  <a:srgbClr val="000000"/>
                </a:solidFill>
                <a:latin typeface="Arial"/>
                <a:cs typeface="Arial"/>
              </a:rPr>
              <a:t>Jay</a:t>
            </a:r>
            <a:r>
              <a:rPr lang="es-MX" sz="800" dirty="0">
                <a:solidFill>
                  <a:srgbClr val="000000"/>
                </a:solidFill>
                <a:latin typeface="Arial"/>
                <a:cs typeface="Arial"/>
              </a:rPr>
              <a:t> </a:t>
            </a:r>
            <a:r>
              <a:rPr lang="es-MX" sz="800" dirty="0" err="1">
                <a:solidFill>
                  <a:srgbClr val="000000"/>
                </a:solidFill>
                <a:latin typeface="Arial"/>
                <a:cs typeface="Arial"/>
              </a:rPr>
              <a:t>Dilger</a:t>
            </a:r>
            <a:r>
              <a:rPr lang="es-MX" sz="800" dirty="0">
                <a:solidFill>
                  <a:srgbClr val="000000"/>
                </a:solidFill>
                <a:latin typeface="Arial"/>
                <a:cs typeface="Arial"/>
              </a:rPr>
              <a:t>, Robert, “Federal </a:t>
            </a:r>
            <a:r>
              <a:rPr lang="es-MX" sz="800" dirty="0" err="1">
                <a:solidFill>
                  <a:srgbClr val="000000"/>
                </a:solidFill>
                <a:latin typeface="Arial"/>
                <a:cs typeface="Arial"/>
              </a:rPr>
              <a:t>Grants</a:t>
            </a:r>
            <a:r>
              <a:rPr lang="es-MX" sz="800" dirty="0">
                <a:solidFill>
                  <a:srgbClr val="000000"/>
                </a:solidFill>
                <a:latin typeface="Arial"/>
                <a:cs typeface="Arial"/>
              </a:rPr>
              <a:t> to </a:t>
            </a:r>
            <a:r>
              <a:rPr lang="es-MX" sz="800" dirty="0" err="1">
                <a:solidFill>
                  <a:srgbClr val="000000"/>
                </a:solidFill>
                <a:latin typeface="Arial"/>
                <a:cs typeface="Arial"/>
              </a:rPr>
              <a:t>State</a:t>
            </a:r>
            <a:r>
              <a:rPr lang="es-MX" sz="800" dirty="0">
                <a:solidFill>
                  <a:srgbClr val="000000"/>
                </a:solidFill>
                <a:latin typeface="Arial"/>
                <a:cs typeface="Arial"/>
              </a:rPr>
              <a:t> and Local </a:t>
            </a:r>
            <a:r>
              <a:rPr lang="es-MX" sz="800" dirty="0" err="1">
                <a:solidFill>
                  <a:srgbClr val="000000"/>
                </a:solidFill>
                <a:latin typeface="Arial"/>
                <a:cs typeface="Arial"/>
              </a:rPr>
              <a:t>Governments</a:t>
            </a:r>
            <a:r>
              <a:rPr lang="es-MX" sz="800" dirty="0">
                <a:solidFill>
                  <a:srgbClr val="000000"/>
                </a:solidFill>
                <a:latin typeface="Arial"/>
                <a:cs typeface="Arial"/>
              </a:rPr>
              <a:t>: A </a:t>
            </a:r>
            <a:r>
              <a:rPr lang="es-MX" sz="800" dirty="0" err="1">
                <a:solidFill>
                  <a:srgbClr val="000000"/>
                </a:solidFill>
                <a:latin typeface="Arial"/>
                <a:cs typeface="Arial"/>
              </a:rPr>
              <a:t>Historical</a:t>
            </a:r>
            <a:r>
              <a:rPr lang="es-MX" sz="800" dirty="0">
                <a:solidFill>
                  <a:srgbClr val="000000"/>
                </a:solidFill>
                <a:latin typeface="Arial"/>
                <a:cs typeface="Arial"/>
              </a:rPr>
              <a:t> </a:t>
            </a:r>
            <a:r>
              <a:rPr lang="es-MX" sz="800" dirty="0" err="1">
                <a:solidFill>
                  <a:srgbClr val="000000"/>
                </a:solidFill>
                <a:latin typeface="Arial"/>
                <a:cs typeface="Arial"/>
              </a:rPr>
              <a:t>Perspective</a:t>
            </a:r>
            <a:r>
              <a:rPr lang="es-MX" sz="800" dirty="0">
                <a:solidFill>
                  <a:srgbClr val="000000"/>
                </a:solidFill>
                <a:latin typeface="Arial"/>
                <a:cs typeface="Arial"/>
              </a:rPr>
              <a:t> </a:t>
            </a:r>
            <a:r>
              <a:rPr lang="es-MX" sz="800" dirty="0" err="1">
                <a:solidFill>
                  <a:srgbClr val="000000"/>
                </a:solidFill>
                <a:latin typeface="Arial"/>
                <a:cs typeface="Arial"/>
              </a:rPr>
              <a:t>on</a:t>
            </a:r>
            <a:r>
              <a:rPr lang="es-MX" sz="800" dirty="0">
                <a:solidFill>
                  <a:srgbClr val="000000"/>
                </a:solidFill>
                <a:latin typeface="Arial"/>
                <a:cs typeface="Arial"/>
              </a:rPr>
              <a:t> </a:t>
            </a:r>
            <a:r>
              <a:rPr lang="es-MX" sz="800" dirty="0" err="1">
                <a:solidFill>
                  <a:srgbClr val="000000"/>
                </a:solidFill>
                <a:latin typeface="Arial"/>
                <a:cs typeface="Arial"/>
              </a:rPr>
              <a:t>Contemporary</a:t>
            </a:r>
            <a:r>
              <a:rPr lang="es-MX" sz="800" dirty="0">
                <a:solidFill>
                  <a:srgbClr val="000000"/>
                </a:solidFill>
                <a:latin typeface="Arial"/>
                <a:cs typeface="Arial"/>
              </a:rPr>
              <a:t> </a:t>
            </a:r>
            <a:r>
              <a:rPr lang="es-MX" sz="800" dirty="0" err="1">
                <a:solidFill>
                  <a:srgbClr val="000000"/>
                </a:solidFill>
                <a:latin typeface="Arial"/>
                <a:cs typeface="Arial"/>
              </a:rPr>
              <a:t>Issues</a:t>
            </a:r>
            <a:r>
              <a:rPr lang="es-MX" sz="800" dirty="0">
                <a:solidFill>
                  <a:srgbClr val="000000"/>
                </a:solidFill>
                <a:latin typeface="Arial"/>
                <a:cs typeface="Arial"/>
              </a:rPr>
              <a:t>”, </a:t>
            </a:r>
            <a:r>
              <a:rPr lang="es-MX" sz="800" dirty="0" smtClean="0">
                <a:solidFill>
                  <a:srgbClr val="000000"/>
                </a:solidFill>
                <a:latin typeface="Arial"/>
                <a:cs typeface="Arial"/>
              </a:rPr>
              <a:t>2015,Congressional </a:t>
            </a:r>
            <a:r>
              <a:rPr lang="es-MX" sz="800" dirty="0" err="1">
                <a:solidFill>
                  <a:srgbClr val="000000"/>
                </a:solidFill>
                <a:latin typeface="Arial"/>
                <a:cs typeface="Arial"/>
              </a:rPr>
              <a:t>Research</a:t>
            </a:r>
            <a:r>
              <a:rPr lang="es-MX" sz="800" dirty="0">
                <a:solidFill>
                  <a:srgbClr val="000000"/>
                </a:solidFill>
                <a:latin typeface="Arial"/>
                <a:cs typeface="Arial"/>
              </a:rPr>
              <a:t> </a:t>
            </a:r>
            <a:r>
              <a:rPr lang="es-MX" sz="800" dirty="0" err="1">
                <a:solidFill>
                  <a:srgbClr val="000000"/>
                </a:solidFill>
                <a:latin typeface="Arial"/>
                <a:cs typeface="Arial"/>
              </a:rPr>
              <a:t>Service</a:t>
            </a:r>
            <a:r>
              <a:rPr lang="es-MX" sz="800" dirty="0">
                <a:solidFill>
                  <a:srgbClr val="000000"/>
                </a:solidFill>
                <a:latin typeface="Arial"/>
                <a:cs typeface="Arial"/>
              </a:rPr>
              <a:t>. </a:t>
            </a:r>
            <a:endParaRPr lang="es-MX" sz="800" dirty="0">
              <a:latin typeface="Arial"/>
              <a:cs typeface="Arial"/>
            </a:endParaRPr>
          </a:p>
        </p:txBody>
      </p:sp>
      <p:sp>
        <p:nvSpPr>
          <p:cNvPr id="2" name="CuadroTexto 1"/>
          <p:cNvSpPr txBox="1"/>
          <p:nvPr/>
        </p:nvSpPr>
        <p:spPr>
          <a:xfrm>
            <a:off x="75865" y="88787"/>
            <a:ext cx="8554547" cy="1815882"/>
          </a:xfrm>
          <a:prstGeom prst="rect">
            <a:avLst/>
          </a:prstGeom>
          <a:noFill/>
        </p:spPr>
        <p:txBody>
          <a:bodyPr wrap="square" rtlCol="0">
            <a:spAutoFit/>
          </a:bodyPr>
          <a:lstStyle/>
          <a:p>
            <a:r>
              <a:rPr lang="es-MX" sz="2800" b="1" dirty="0" smtClean="0">
                <a:solidFill>
                  <a:srgbClr val="EC006D"/>
                </a:solidFill>
                <a:latin typeface="Calibri"/>
                <a:cs typeface="Calibri"/>
              </a:rPr>
              <a:t>Mientras que en Estados Unidos más de 90% de las transferencias federales a gobiernos locales están condicionadas en su uso, en México solo el 60% tienen esta naturaleza.</a:t>
            </a:r>
            <a:endParaRPr lang="es-MX" sz="2800" b="1" dirty="0">
              <a:solidFill>
                <a:srgbClr val="EC006D"/>
              </a:solidFill>
              <a:latin typeface="Calibri"/>
              <a:cs typeface="Calibri"/>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10" y="2196444"/>
            <a:ext cx="7815468" cy="3630081"/>
          </a:xfrm>
          <a:prstGeom prst="rect">
            <a:avLst/>
          </a:prstGeom>
        </p:spPr>
      </p:pic>
    </p:spTree>
    <p:extLst>
      <p:ext uri="{BB962C8B-B14F-4D97-AF65-F5344CB8AC3E}">
        <p14:creationId xmlns:p14="http://schemas.microsoft.com/office/powerpoint/2010/main" val="2452389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454519" y="5973128"/>
            <a:ext cx="6396711" cy="338554"/>
          </a:xfrm>
          <a:prstGeom prst="rect">
            <a:avLst/>
          </a:prstGeom>
        </p:spPr>
        <p:txBody>
          <a:bodyPr wrap="square">
            <a:spAutoFit/>
          </a:bodyPr>
          <a:lstStyle/>
          <a:p>
            <a:r>
              <a:rPr lang="es-MX" sz="800" i="0" u="none" strike="noStrike" dirty="0" smtClean="0">
                <a:solidFill>
                  <a:srgbClr val="000000"/>
                </a:solidFill>
                <a:effectLst/>
                <a:latin typeface="Arial"/>
                <a:cs typeface="Arial"/>
              </a:rPr>
              <a:t>Fuente: </a:t>
            </a:r>
            <a:r>
              <a:rPr lang="es-MX" sz="800" dirty="0" err="1" smtClean="0">
                <a:solidFill>
                  <a:srgbClr val="000000"/>
                </a:solidFill>
                <a:latin typeface="Arial"/>
                <a:cs typeface="Arial"/>
              </a:rPr>
              <a:t>Jay</a:t>
            </a:r>
            <a:r>
              <a:rPr lang="es-MX" sz="800" dirty="0" smtClean="0">
                <a:solidFill>
                  <a:srgbClr val="000000"/>
                </a:solidFill>
                <a:latin typeface="Arial"/>
                <a:cs typeface="Arial"/>
              </a:rPr>
              <a:t> </a:t>
            </a:r>
            <a:r>
              <a:rPr lang="es-MX" sz="800" dirty="0" err="1">
                <a:solidFill>
                  <a:srgbClr val="000000"/>
                </a:solidFill>
                <a:latin typeface="Arial"/>
                <a:cs typeface="Arial"/>
              </a:rPr>
              <a:t>Dilger</a:t>
            </a:r>
            <a:r>
              <a:rPr lang="es-MX" sz="800" dirty="0">
                <a:solidFill>
                  <a:srgbClr val="000000"/>
                </a:solidFill>
                <a:latin typeface="Arial"/>
                <a:cs typeface="Arial"/>
              </a:rPr>
              <a:t>, Robert, “Federal </a:t>
            </a:r>
            <a:r>
              <a:rPr lang="es-MX" sz="800" dirty="0" err="1">
                <a:solidFill>
                  <a:srgbClr val="000000"/>
                </a:solidFill>
                <a:latin typeface="Arial"/>
                <a:cs typeface="Arial"/>
              </a:rPr>
              <a:t>Grants</a:t>
            </a:r>
            <a:r>
              <a:rPr lang="es-MX" sz="800" dirty="0">
                <a:solidFill>
                  <a:srgbClr val="000000"/>
                </a:solidFill>
                <a:latin typeface="Arial"/>
                <a:cs typeface="Arial"/>
              </a:rPr>
              <a:t> to </a:t>
            </a:r>
            <a:r>
              <a:rPr lang="es-MX" sz="800" dirty="0" err="1">
                <a:solidFill>
                  <a:srgbClr val="000000"/>
                </a:solidFill>
                <a:latin typeface="Arial"/>
                <a:cs typeface="Arial"/>
              </a:rPr>
              <a:t>State</a:t>
            </a:r>
            <a:r>
              <a:rPr lang="es-MX" sz="800" dirty="0">
                <a:solidFill>
                  <a:srgbClr val="000000"/>
                </a:solidFill>
                <a:latin typeface="Arial"/>
                <a:cs typeface="Arial"/>
              </a:rPr>
              <a:t> and Local </a:t>
            </a:r>
            <a:r>
              <a:rPr lang="es-MX" sz="800" dirty="0" err="1">
                <a:solidFill>
                  <a:srgbClr val="000000"/>
                </a:solidFill>
                <a:latin typeface="Arial"/>
                <a:cs typeface="Arial"/>
              </a:rPr>
              <a:t>Governments</a:t>
            </a:r>
            <a:r>
              <a:rPr lang="es-MX" sz="800" dirty="0">
                <a:solidFill>
                  <a:srgbClr val="000000"/>
                </a:solidFill>
                <a:latin typeface="Arial"/>
                <a:cs typeface="Arial"/>
              </a:rPr>
              <a:t>: A </a:t>
            </a:r>
            <a:r>
              <a:rPr lang="es-MX" sz="800" dirty="0" err="1">
                <a:solidFill>
                  <a:srgbClr val="000000"/>
                </a:solidFill>
                <a:latin typeface="Arial"/>
                <a:cs typeface="Arial"/>
              </a:rPr>
              <a:t>Historical</a:t>
            </a:r>
            <a:r>
              <a:rPr lang="es-MX" sz="800" dirty="0">
                <a:solidFill>
                  <a:srgbClr val="000000"/>
                </a:solidFill>
                <a:latin typeface="Arial"/>
                <a:cs typeface="Arial"/>
              </a:rPr>
              <a:t> </a:t>
            </a:r>
            <a:r>
              <a:rPr lang="es-MX" sz="800" dirty="0" err="1">
                <a:solidFill>
                  <a:srgbClr val="000000"/>
                </a:solidFill>
                <a:latin typeface="Arial"/>
                <a:cs typeface="Arial"/>
              </a:rPr>
              <a:t>Perspective</a:t>
            </a:r>
            <a:r>
              <a:rPr lang="es-MX" sz="800" dirty="0">
                <a:solidFill>
                  <a:srgbClr val="000000"/>
                </a:solidFill>
                <a:latin typeface="Arial"/>
                <a:cs typeface="Arial"/>
              </a:rPr>
              <a:t> </a:t>
            </a:r>
            <a:r>
              <a:rPr lang="es-MX" sz="800" dirty="0" err="1">
                <a:solidFill>
                  <a:srgbClr val="000000"/>
                </a:solidFill>
                <a:latin typeface="Arial"/>
                <a:cs typeface="Arial"/>
              </a:rPr>
              <a:t>on</a:t>
            </a:r>
            <a:r>
              <a:rPr lang="es-MX" sz="800" dirty="0">
                <a:solidFill>
                  <a:srgbClr val="000000"/>
                </a:solidFill>
                <a:latin typeface="Arial"/>
                <a:cs typeface="Arial"/>
              </a:rPr>
              <a:t> </a:t>
            </a:r>
            <a:r>
              <a:rPr lang="es-MX" sz="800" dirty="0" err="1">
                <a:solidFill>
                  <a:srgbClr val="000000"/>
                </a:solidFill>
                <a:latin typeface="Arial"/>
                <a:cs typeface="Arial"/>
              </a:rPr>
              <a:t>Contemporary</a:t>
            </a:r>
            <a:r>
              <a:rPr lang="es-MX" sz="800" dirty="0">
                <a:solidFill>
                  <a:srgbClr val="000000"/>
                </a:solidFill>
                <a:latin typeface="Arial"/>
                <a:cs typeface="Arial"/>
              </a:rPr>
              <a:t> </a:t>
            </a:r>
            <a:r>
              <a:rPr lang="es-MX" sz="800" dirty="0" err="1">
                <a:solidFill>
                  <a:srgbClr val="000000"/>
                </a:solidFill>
                <a:latin typeface="Arial"/>
                <a:cs typeface="Arial"/>
              </a:rPr>
              <a:t>Issues</a:t>
            </a:r>
            <a:r>
              <a:rPr lang="es-MX" sz="800" dirty="0">
                <a:solidFill>
                  <a:srgbClr val="000000"/>
                </a:solidFill>
                <a:latin typeface="Arial"/>
                <a:cs typeface="Arial"/>
              </a:rPr>
              <a:t>”, </a:t>
            </a:r>
            <a:endParaRPr lang="es-MX" sz="800" dirty="0" smtClean="0">
              <a:solidFill>
                <a:srgbClr val="000000"/>
              </a:solidFill>
              <a:latin typeface="Arial"/>
              <a:cs typeface="Arial"/>
            </a:endParaRPr>
          </a:p>
          <a:p>
            <a:r>
              <a:rPr lang="es-MX" sz="800" dirty="0" smtClean="0">
                <a:solidFill>
                  <a:srgbClr val="000000"/>
                </a:solidFill>
                <a:latin typeface="Arial"/>
                <a:cs typeface="Arial"/>
              </a:rPr>
              <a:t>2015,Congressional </a:t>
            </a:r>
            <a:r>
              <a:rPr lang="es-MX" sz="800" dirty="0" err="1">
                <a:solidFill>
                  <a:srgbClr val="000000"/>
                </a:solidFill>
                <a:latin typeface="Arial"/>
                <a:cs typeface="Arial"/>
              </a:rPr>
              <a:t>Research</a:t>
            </a:r>
            <a:r>
              <a:rPr lang="es-MX" sz="800" dirty="0">
                <a:solidFill>
                  <a:srgbClr val="000000"/>
                </a:solidFill>
                <a:latin typeface="Arial"/>
                <a:cs typeface="Arial"/>
              </a:rPr>
              <a:t> </a:t>
            </a:r>
            <a:r>
              <a:rPr lang="es-MX" sz="800" dirty="0" err="1">
                <a:solidFill>
                  <a:srgbClr val="000000"/>
                </a:solidFill>
                <a:latin typeface="Arial"/>
                <a:cs typeface="Arial"/>
              </a:rPr>
              <a:t>Service</a:t>
            </a:r>
            <a:r>
              <a:rPr lang="es-MX" sz="800" dirty="0">
                <a:solidFill>
                  <a:srgbClr val="000000"/>
                </a:solidFill>
                <a:latin typeface="Arial"/>
                <a:cs typeface="Arial"/>
              </a:rPr>
              <a:t>. </a:t>
            </a:r>
            <a:endParaRPr lang="es-MX" sz="800" dirty="0">
              <a:latin typeface="Arial"/>
              <a:cs typeface="Arial"/>
            </a:endParaRPr>
          </a:p>
        </p:txBody>
      </p:sp>
      <p:sp>
        <p:nvSpPr>
          <p:cNvPr id="2" name="CuadroTexto 1"/>
          <p:cNvSpPr txBox="1"/>
          <p:nvPr/>
        </p:nvSpPr>
        <p:spPr>
          <a:xfrm>
            <a:off x="487253" y="2000130"/>
            <a:ext cx="8331244" cy="584775"/>
          </a:xfrm>
          <a:prstGeom prst="rect">
            <a:avLst/>
          </a:prstGeom>
          <a:noFill/>
          <a:ln>
            <a:solidFill>
              <a:schemeClr val="tx1"/>
            </a:solidFill>
            <a:prstDash val="dash"/>
          </a:ln>
        </p:spPr>
        <p:txBody>
          <a:bodyPr wrap="square" rtlCol="0">
            <a:spAutoFit/>
          </a:bodyPr>
          <a:lstStyle/>
          <a:p>
            <a:r>
              <a:rPr lang="es-ES" sz="1600" b="1" dirty="0" smtClean="0">
                <a:solidFill>
                  <a:srgbClr val="000000"/>
                </a:solidFill>
                <a:latin typeface="Calibri"/>
                <a:cs typeface="Calibri"/>
              </a:rPr>
              <a:t>Hay 4 tipos de subsidios categóricos. Dos de éstos incluyen procesos de competencia. </a:t>
            </a:r>
            <a:r>
              <a:rPr lang="es-ES" sz="1600" b="1" dirty="0">
                <a:solidFill>
                  <a:srgbClr val="000000"/>
                </a:solidFill>
                <a:latin typeface="Calibri"/>
                <a:cs typeface="Calibri"/>
              </a:rPr>
              <a:t>L</a:t>
            </a:r>
            <a:r>
              <a:rPr lang="es-ES" sz="1600" b="1" dirty="0" smtClean="0">
                <a:solidFill>
                  <a:srgbClr val="000000"/>
                </a:solidFill>
                <a:latin typeface="Calibri"/>
                <a:cs typeface="Calibri"/>
              </a:rPr>
              <a:t>os estados con el mejor proyecto y diagnóstico son los que ganan los recursos federales.</a:t>
            </a:r>
            <a:endParaRPr lang="es-MX" sz="1600" dirty="0">
              <a:solidFill>
                <a:srgbClr val="000000"/>
              </a:solidFill>
              <a:latin typeface="Calibri"/>
              <a:cs typeface="Calibri"/>
            </a:endParaRPr>
          </a:p>
        </p:txBody>
      </p:sp>
      <p:pic>
        <p:nvPicPr>
          <p:cNvPr id="4" name="Imagen 3" descr="flecha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99" y="314888"/>
            <a:ext cx="240855" cy="324376"/>
          </a:xfrm>
          <a:prstGeom prst="rect">
            <a:avLst/>
          </a:prstGeom>
        </p:spPr>
      </p:pic>
      <p:graphicFrame>
        <p:nvGraphicFramePr>
          <p:cNvPr id="5" name="Diagrama 4"/>
          <p:cNvGraphicFramePr/>
          <p:nvPr>
            <p:extLst>
              <p:ext uri="{D42A27DB-BD31-4B8C-83A1-F6EECF244321}">
                <p14:modId xmlns:p14="http://schemas.microsoft.com/office/powerpoint/2010/main" val="1231514523"/>
              </p:ext>
            </p:extLst>
          </p:nvPr>
        </p:nvGraphicFramePr>
        <p:xfrm>
          <a:off x="1135305" y="3016576"/>
          <a:ext cx="6624736" cy="28634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p:cNvSpPr txBox="1"/>
          <p:nvPr/>
        </p:nvSpPr>
        <p:spPr>
          <a:xfrm>
            <a:off x="487254" y="239616"/>
            <a:ext cx="8331244" cy="1538883"/>
          </a:xfrm>
          <a:prstGeom prst="rect">
            <a:avLst/>
          </a:prstGeom>
          <a:noFill/>
        </p:spPr>
        <p:txBody>
          <a:bodyPr wrap="square" rtlCol="0">
            <a:spAutoFit/>
          </a:bodyPr>
          <a:lstStyle/>
          <a:p>
            <a:r>
              <a:rPr lang="es-ES" sz="2000" b="1" dirty="0" smtClean="0">
                <a:latin typeface="Calibri"/>
                <a:cs typeface="Calibri"/>
              </a:rPr>
              <a:t>En Estados Unidos existen 3 grandes tipos de instrumentos a través de los cuales se transfieren recursos federales a los gobiernos locales.</a:t>
            </a:r>
            <a:endParaRPr lang="es-ES" sz="2000" b="1" dirty="0">
              <a:latin typeface="Calibri"/>
              <a:cs typeface="Calibri"/>
            </a:endParaRPr>
          </a:p>
          <a:p>
            <a:pPr marL="800100" lvl="1" indent="-342900">
              <a:buFont typeface="Arial"/>
              <a:buChar char="•"/>
            </a:pPr>
            <a:r>
              <a:rPr lang="es-MX" dirty="0" smtClean="0">
                <a:solidFill>
                  <a:srgbClr val="000000"/>
                </a:solidFill>
                <a:latin typeface="Calibri"/>
                <a:cs typeface="Calibri"/>
              </a:rPr>
              <a:t>Subsidios categóricos- uso condicionado</a:t>
            </a:r>
          </a:p>
          <a:p>
            <a:pPr marL="800100" lvl="1" indent="-342900">
              <a:buFont typeface="Arial"/>
              <a:buChar char="•"/>
            </a:pPr>
            <a:r>
              <a:rPr lang="es-MX" dirty="0" smtClean="0">
                <a:solidFill>
                  <a:srgbClr val="000000"/>
                </a:solidFill>
                <a:latin typeface="Calibri"/>
                <a:cs typeface="Calibri"/>
              </a:rPr>
              <a:t>Subsidios en bloque- uso condicionado pero actividades no acotadas </a:t>
            </a:r>
          </a:p>
          <a:p>
            <a:pPr marL="800100" lvl="1" indent="-342900">
              <a:buFont typeface="Arial"/>
              <a:buChar char="•"/>
            </a:pPr>
            <a:r>
              <a:rPr lang="es-MX" dirty="0" smtClean="0">
                <a:solidFill>
                  <a:srgbClr val="000000"/>
                </a:solidFill>
                <a:latin typeface="Calibri"/>
                <a:cs typeface="Calibri"/>
              </a:rPr>
              <a:t>Ingreso general compartido- uso no condicionado</a:t>
            </a:r>
            <a:endParaRPr lang="es-MX" dirty="0">
              <a:solidFill>
                <a:srgbClr val="000000"/>
              </a:solidFill>
              <a:latin typeface="Calibri"/>
              <a:cs typeface="Calibri"/>
            </a:endParaRPr>
          </a:p>
        </p:txBody>
      </p:sp>
    </p:spTree>
    <p:extLst>
      <p:ext uri="{BB962C8B-B14F-4D97-AF65-F5344CB8AC3E}">
        <p14:creationId xmlns:p14="http://schemas.microsoft.com/office/powerpoint/2010/main" val="1681713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8508" y="5932"/>
            <a:ext cx="9015491" cy="1569660"/>
          </a:xfrm>
          <a:prstGeom prst="rect">
            <a:avLst/>
          </a:prstGeom>
          <a:noFill/>
        </p:spPr>
        <p:txBody>
          <a:bodyPr wrap="square" rtlCol="0">
            <a:spAutoFit/>
          </a:bodyPr>
          <a:lstStyle/>
          <a:p>
            <a:pPr algn="ctr"/>
            <a:r>
              <a:rPr lang="es-MX" sz="3200" b="1" dirty="0" smtClean="0">
                <a:solidFill>
                  <a:srgbClr val="000000"/>
                </a:solidFill>
              </a:rPr>
              <a:t>Criterios para distribuir gasto </a:t>
            </a:r>
          </a:p>
          <a:p>
            <a:pPr algn="ctr"/>
            <a:r>
              <a:rPr lang="es-MX" sz="3200" b="1" dirty="0" smtClean="0">
                <a:solidFill>
                  <a:srgbClr val="000000"/>
                </a:solidFill>
              </a:rPr>
              <a:t>no programable da mayor peso a criterios inerciales y no incentivan los esfuerzos</a:t>
            </a:r>
            <a:r>
              <a:rPr lang="es-ES_tradnl" sz="3200" b="1" dirty="0" smtClean="0">
                <a:solidFill>
                  <a:srgbClr val="000000"/>
                </a:solidFill>
              </a:rPr>
              <a:t>.</a:t>
            </a:r>
            <a:endParaRPr lang="es-MX" sz="3200" b="1" dirty="0">
              <a:solidFill>
                <a:srgbClr val="000000"/>
              </a:solidFill>
            </a:endParaRPr>
          </a:p>
        </p:txBody>
      </p:sp>
      <p:sp>
        <p:nvSpPr>
          <p:cNvPr id="7" name="CuadroTexto 6"/>
          <p:cNvSpPr txBox="1"/>
          <p:nvPr/>
        </p:nvSpPr>
        <p:spPr>
          <a:xfrm>
            <a:off x="128509" y="1563779"/>
            <a:ext cx="8920054" cy="1323439"/>
          </a:xfrm>
          <a:prstGeom prst="rect">
            <a:avLst/>
          </a:prstGeom>
          <a:noFill/>
        </p:spPr>
        <p:txBody>
          <a:bodyPr wrap="square" rtlCol="0">
            <a:spAutoFit/>
          </a:bodyPr>
          <a:lstStyle/>
          <a:p>
            <a:pPr algn="ctr"/>
            <a:r>
              <a:rPr lang="es-MX" sz="2000" dirty="0" smtClean="0"/>
              <a:t>El </a:t>
            </a:r>
            <a:r>
              <a:rPr lang="es-MX" sz="2000" dirty="0"/>
              <a:t>Fondo General de Participaciones </a:t>
            </a:r>
            <a:r>
              <a:rPr lang="es-MX" sz="2000" dirty="0" smtClean="0"/>
              <a:t>-bolsa </a:t>
            </a:r>
            <a:r>
              <a:rPr lang="es-MX" sz="2000" dirty="0"/>
              <a:t>de recursos para repartir participaciones a los estados y </a:t>
            </a:r>
            <a:r>
              <a:rPr lang="es-MX" sz="2000" dirty="0" smtClean="0"/>
              <a:t>municipios- </a:t>
            </a:r>
            <a:r>
              <a:rPr lang="es-MX" sz="2000" dirty="0"/>
              <a:t>se integra por el 20% de la Recaudación Federal </a:t>
            </a:r>
            <a:r>
              <a:rPr lang="es-MX" sz="2000" dirty="0" smtClean="0"/>
              <a:t>Participable </a:t>
            </a:r>
            <a:r>
              <a:rPr lang="es-MX" sz="2000" dirty="0"/>
              <a:t>(Art. 2 LCF). </a:t>
            </a:r>
            <a:r>
              <a:rPr lang="es-MX" sz="2000" b="1" dirty="0" smtClean="0">
                <a:solidFill>
                  <a:srgbClr val="FF0000"/>
                </a:solidFill>
              </a:rPr>
              <a:t>El FGP </a:t>
            </a:r>
            <a:r>
              <a:rPr lang="es-ES_tradnl" sz="2000" b="1" dirty="0">
                <a:solidFill>
                  <a:srgbClr val="FF0000"/>
                </a:solidFill>
              </a:rPr>
              <a:t>se distribuye a los estados utilizando una fórmula que establece la LFC</a:t>
            </a:r>
            <a:r>
              <a:rPr lang="es-ES_tradnl" sz="2000" dirty="0"/>
              <a:t>. </a:t>
            </a:r>
            <a:endParaRPr lang="es-MX" sz="2000" b="1" dirty="0">
              <a:solidFill>
                <a:srgbClr val="000000"/>
              </a:solidFill>
            </a:endParaRPr>
          </a:p>
        </p:txBody>
      </p:sp>
      <p:pic>
        <p:nvPicPr>
          <p:cNvPr id="11" name="Imagen 10" descr="flec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80233" y="2633676"/>
            <a:ext cx="282580" cy="954848"/>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345290055"/>
              </p:ext>
            </p:extLst>
          </p:nvPr>
        </p:nvGraphicFramePr>
        <p:xfrm>
          <a:off x="351187" y="3360438"/>
          <a:ext cx="8474697" cy="1010920"/>
        </p:xfrm>
        <a:graphic>
          <a:graphicData uri="http://schemas.openxmlformats.org/drawingml/2006/table">
            <a:tbl>
              <a:tblPr firstRow="1" bandRow="1">
                <a:tableStyleId>{073A0DAA-6AF3-43AB-8588-CEC1D06C72B9}</a:tableStyleId>
              </a:tblPr>
              <a:tblGrid>
                <a:gridCol w="2375053">
                  <a:extLst>
                    <a:ext uri="{9D8B030D-6E8A-4147-A177-3AD203B41FA5}">
                      <a16:colId xmlns:a16="http://schemas.microsoft.com/office/drawing/2014/main" val="20000"/>
                    </a:ext>
                  </a:extLst>
                </a:gridCol>
                <a:gridCol w="6099644">
                  <a:extLst>
                    <a:ext uri="{9D8B030D-6E8A-4147-A177-3AD203B41FA5}">
                      <a16:colId xmlns:a16="http://schemas.microsoft.com/office/drawing/2014/main" val="20001"/>
                    </a:ext>
                  </a:extLst>
                </a:gridCol>
              </a:tblGrid>
              <a:tr h="370840">
                <a:tc>
                  <a:txBody>
                    <a:bodyPr/>
                    <a:lstStyle/>
                    <a:p>
                      <a:r>
                        <a:rPr lang="es-MX" dirty="0" smtClean="0"/>
                        <a:t>Ramo 28</a:t>
                      </a:r>
                      <a:endParaRPr lang="es-MX" dirty="0"/>
                    </a:p>
                  </a:txBody>
                  <a:tcPr/>
                </a:tc>
                <a:tc>
                  <a:txBody>
                    <a:bodyPr/>
                    <a:lstStyle/>
                    <a:p>
                      <a:r>
                        <a:rPr lang="es-MX" dirty="0" smtClean="0"/>
                        <a:t>Variables que incluye</a:t>
                      </a:r>
                      <a:r>
                        <a:rPr lang="es-MX" baseline="0" dirty="0" smtClean="0"/>
                        <a:t> la fórmula</a:t>
                      </a:r>
                      <a:endParaRPr lang="es-MX" dirty="0"/>
                    </a:p>
                  </a:txBody>
                  <a:tcPr/>
                </a:tc>
                <a:extLst>
                  <a:ext uri="{0D108BD9-81ED-4DB2-BD59-A6C34878D82A}">
                    <a16:rowId xmlns:a16="http://schemas.microsoft.com/office/drawing/2014/main" val="10000"/>
                  </a:ext>
                </a:extLst>
              </a:tr>
              <a:tr h="370840">
                <a:tc>
                  <a:txBody>
                    <a:bodyPr/>
                    <a:lstStyle/>
                    <a:p>
                      <a:r>
                        <a:rPr lang="es-MX" dirty="0" smtClean="0"/>
                        <a:t>Fondo General de Participaciones (FGP)</a:t>
                      </a:r>
                      <a:endParaRPr lang="es-MX" dirty="0"/>
                    </a:p>
                  </a:txBody>
                  <a:tcPr/>
                </a:tc>
                <a:tc>
                  <a:txBody>
                    <a:bodyPr/>
                    <a:lstStyle/>
                    <a:p>
                      <a:r>
                        <a:rPr lang="es-MX" sz="1800" kern="1200" dirty="0" smtClean="0">
                          <a:solidFill>
                            <a:schemeClr val="dk1"/>
                          </a:solidFill>
                          <a:effectLst/>
                          <a:latin typeface="+mn-lt"/>
                          <a:ea typeface="+mn-ea"/>
                          <a:cs typeface="+mn-cs"/>
                        </a:rPr>
                        <a:t>Crecimiento del PIB estatal; recaudación de impuestos y derechos locales;  y </a:t>
                      </a:r>
                      <a:r>
                        <a:rPr lang="es-MX" sz="1800" b="1" kern="1200" dirty="0" smtClean="0">
                          <a:solidFill>
                            <a:srgbClr val="FF0000"/>
                          </a:solidFill>
                          <a:effectLst/>
                          <a:latin typeface="+mn-lt"/>
                          <a:ea typeface="+mn-ea"/>
                          <a:cs typeface="+mn-cs"/>
                        </a:rPr>
                        <a:t>tamaño de la población</a:t>
                      </a:r>
                      <a:r>
                        <a:rPr lang="es-MX" sz="1800" kern="1200" dirty="0" smtClean="0">
                          <a:solidFill>
                            <a:schemeClr val="dk1"/>
                          </a:solidFill>
                          <a:effectLst/>
                          <a:latin typeface="+mn-lt"/>
                          <a:ea typeface="+mn-ea"/>
                          <a:cs typeface="+mn-cs"/>
                        </a:rPr>
                        <a:t>, entre otros.</a:t>
                      </a:r>
                      <a:endParaRPr lang="es-MX" dirty="0"/>
                    </a:p>
                  </a:txBody>
                  <a:tcPr/>
                </a:tc>
                <a:extLst>
                  <a:ext uri="{0D108BD9-81ED-4DB2-BD59-A6C34878D82A}">
                    <a16:rowId xmlns:a16="http://schemas.microsoft.com/office/drawing/2014/main" val="10001"/>
                  </a:ext>
                </a:extLst>
              </a:tr>
            </a:tbl>
          </a:graphicData>
        </a:graphic>
      </p:graphicFrame>
      <p:sp>
        <p:nvSpPr>
          <p:cNvPr id="4" name="Rectángulo 3"/>
          <p:cNvSpPr/>
          <p:nvPr/>
        </p:nvSpPr>
        <p:spPr>
          <a:xfrm>
            <a:off x="637743" y="4689692"/>
            <a:ext cx="7981731" cy="1477328"/>
          </a:xfrm>
          <a:prstGeom prst="rect">
            <a:avLst/>
          </a:prstGeom>
        </p:spPr>
        <p:txBody>
          <a:bodyPr wrap="square">
            <a:spAutoFit/>
          </a:bodyPr>
          <a:lstStyle/>
          <a:p>
            <a:pPr marL="285750" indent="-285750">
              <a:buFont typeface="Arial" panose="020B0604020202020204" pitchFamily="34" charset="0"/>
              <a:buChar char="•"/>
            </a:pPr>
            <a:r>
              <a:rPr lang="es-MX" dirty="0"/>
              <a:t>La </a:t>
            </a:r>
            <a:r>
              <a:rPr lang="es-MX" dirty="0" smtClean="0"/>
              <a:t>ASF (2016) identificó </a:t>
            </a:r>
            <a:r>
              <a:rPr lang="es-MX" dirty="0"/>
              <a:t>que existe un sesgo poblacional en las fórmulas de distribución de las participaciones</a:t>
            </a:r>
            <a:r>
              <a:rPr lang="es-MX" dirty="0" smtClean="0"/>
              <a:t>.</a:t>
            </a:r>
          </a:p>
          <a:p>
            <a:endParaRPr lang="es-MX" dirty="0"/>
          </a:p>
          <a:p>
            <a:pPr marL="285750" indent="-285750">
              <a:buFont typeface="Arial" panose="020B0604020202020204" pitchFamily="34" charset="0"/>
              <a:buChar char="•"/>
            </a:pPr>
            <a:r>
              <a:rPr lang="es-MX" dirty="0" smtClean="0"/>
              <a:t>Se le da mayor </a:t>
            </a:r>
            <a:r>
              <a:rPr lang="es-MX" dirty="0"/>
              <a:t>peso a los criterios poblaciones, como factor </a:t>
            </a:r>
            <a:r>
              <a:rPr lang="es-MX" dirty="0" smtClean="0"/>
              <a:t>distributivo.</a:t>
            </a:r>
            <a:r>
              <a:rPr lang="es-MX" b="1" dirty="0" smtClean="0">
                <a:solidFill>
                  <a:srgbClr val="FF0000"/>
                </a:solidFill>
              </a:rPr>
              <a:t> No se incentiva </a:t>
            </a:r>
            <a:r>
              <a:rPr lang="es-MX" b="1" dirty="0">
                <a:solidFill>
                  <a:srgbClr val="FF0000"/>
                </a:solidFill>
              </a:rPr>
              <a:t>esfuerzo recaudatorio. </a:t>
            </a:r>
          </a:p>
        </p:txBody>
      </p:sp>
    </p:spTree>
    <p:extLst>
      <p:ext uri="{BB962C8B-B14F-4D97-AF65-F5344CB8AC3E}">
        <p14:creationId xmlns:p14="http://schemas.microsoft.com/office/powerpoint/2010/main" val="1145091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49681" y="143623"/>
            <a:ext cx="8920054" cy="1077218"/>
          </a:xfrm>
          <a:prstGeom prst="rect">
            <a:avLst/>
          </a:prstGeom>
          <a:noFill/>
        </p:spPr>
        <p:txBody>
          <a:bodyPr wrap="square" rtlCol="0">
            <a:spAutoFit/>
          </a:bodyPr>
          <a:lstStyle/>
          <a:p>
            <a:pPr algn="ctr"/>
            <a:r>
              <a:rPr lang="es-MX" sz="3200" b="1" dirty="0" smtClean="0"/>
              <a:t>La ASF (2016) señaló que el gasto federalizado programable también es asignado de forma inercial</a:t>
            </a:r>
            <a:endParaRPr lang="es-MX" sz="3200" b="1" dirty="0"/>
          </a:p>
        </p:txBody>
      </p:sp>
      <p:sp>
        <p:nvSpPr>
          <p:cNvPr id="5" name="CuadroTexto 4"/>
          <p:cNvSpPr txBox="1"/>
          <p:nvPr/>
        </p:nvSpPr>
        <p:spPr>
          <a:xfrm>
            <a:off x="149681" y="1575467"/>
            <a:ext cx="8920054" cy="707886"/>
          </a:xfrm>
          <a:prstGeom prst="rect">
            <a:avLst/>
          </a:prstGeom>
          <a:noFill/>
        </p:spPr>
        <p:txBody>
          <a:bodyPr wrap="square" rtlCol="0">
            <a:spAutoFit/>
          </a:bodyPr>
          <a:lstStyle/>
          <a:p>
            <a:pPr marL="342900" indent="-342900" algn="ctr">
              <a:buFont typeface="Arial" panose="020B0604020202020204" pitchFamily="34" charset="0"/>
              <a:buChar char="•"/>
            </a:pPr>
            <a:r>
              <a:rPr lang="es-MX" sz="2000" dirty="0" smtClean="0"/>
              <a:t>Las entidades federativas y municipios no tienen incentivos para mejorar la calidad de la gestión de las transferencias que reciben de la federación.</a:t>
            </a:r>
            <a:endParaRPr lang="es-MX" sz="2000" b="1" dirty="0">
              <a:solidFill>
                <a:srgbClr val="000000"/>
              </a:solidFill>
            </a:endParaRPr>
          </a:p>
        </p:txBody>
      </p:sp>
      <p:graphicFrame>
        <p:nvGraphicFramePr>
          <p:cNvPr id="7" name="Diagrama 6"/>
          <p:cNvGraphicFramePr/>
          <p:nvPr>
            <p:extLst>
              <p:ext uri="{D42A27DB-BD31-4B8C-83A1-F6EECF244321}">
                <p14:modId xmlns:p14="http://schemas.microsoft.com/office/powerpoint/2010/main" val="940211461"/>
              </p:ext>
            </p:extLst>
          </p:nvPr>
        </p:nvGraphicFramePr>
        <p:xfrm>
          <a:off x="1062086" y="3214538"/>
          <a:ext cx="6096000" cy="2849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876692" y="2526070"/>
            <a:ext cx="3883843" cy="584775"/>
          </a:xfrm>
          <a:prstGeom prst="rect">
            <a:avLst/>
          </a:prstGeom>
          <a:noFill/>
        </p:spPr>
        <p:txBody>
          <a:bodyPr wrap="square" rtlCol="0">
            <a:spAutoFit/>
          </a:bodyPr>
          <a:lstStyle/>
          <a:p>
            <a:r>
              <a:rPr lang="es-MX" sz="1600" b="1" dirty="0" smtClean="0">
                <a:solidFill>
                  <a:srgbClr val="FF0000"/>
                </a:solidFill>
              </a:rPr>
              <a:t>Principales razones de la inercia en la asignación ASF:</a:t>
            </a:r>
            <a:endParaRPr lang="es-MX" sz="1600" b="1" dirty="0">
              <a:solidFill>
                <a:srgbClr val="FF0000"/>
              </a:solidFill>
            </a:endParaRPr>
          </a:p>
        </p:txBody>
      </p:sp>
      <p:sp>
        <p:nvSpPr>
          <p:cNvPr id="9" name="CuadroTexto 8"/>
          <p:cNvSpPr txBox="1"/>
          <p:nvPr/>
        </p:nvSpPr>
        <p:spPr>
          <a:xfrm>
            <a:off x="6872140" y="2384667"/>
            <a:ext cx="1621411" cy="3785652"/>
          </a:xfrm>
          <a:prstGeom prst="rect">
            <a:avLst/>
          </a:prstGeom>
          <a:solidFill>
            <a:srgbClr val="FFC000"/>
          </a:solidFill>
          <a:ln w="15875">
            <a:solidFill>
              <a:schemeClr val="tx1"/>
            </a:solidFill>
            <a:prstDash val="dash"/>
          </a:ln>
        </p:spPr>
        <p:txBody>
          <a:bodyPr wrap="square" rtlCol="0">
            <a:spAutoFit/>
          </a:bodyPr>
          <a:lstStyle/>
          <a:p>
            <a:r>
              <a:rPr lang="es-MX" sz="1600" dirty="0" smtClean="0"/>
              <a:t>No se consideran ni la forma en la que se manejan los recursos ni los resultados, para transferir los recursos.</a:t>
            </a:r>
          </a:p>
          <a:p>
            <a:endParaRPr lang="es-MX" sz="1600" dirty="0"/>
          </a:p>
          <a:p>
            <a:r>
              <a:rPr lang="es-MX" sz="1600" dirty="0" smtClean="0"/>
              <a:t>El SED aún no se consolida como medio para asegurar eficiencia y eficacia.</a:t>
            </a:r>
          </a:p>
          <a:p>
            <a:endParaRPr lang="es-MX" sz="1600" dirty="0"/>
          </a:p>
        </p:txBody>
      </p:sp>
    </p:spTree>
    <p:extLst>
      <p:ext uri="{BB962C8B-B14F-4D97-AF65-F5344CB8AC3E}">
        <p14:creationId xmlns:p14="http://schemas.microsoft.com/office/powerpoint/2010/main" val="3581050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34553" y="6094121"/>
            <a:ext cx="7683193" cy="215444"/>
          </a:xfrm>
          <a:prstGeom prst="rect">
            <a:avLst/>
          </a:prstGeom>
        </p:spPr>
        <p:txBody>
          <a:bodyPr wrap="square">
            <a:spAutoFit/>
          </a:bodyPr>
          <a:lstStyle/>
          <a:p>
            <a:r>
              <a:rPr lang="es-MX" sz="800" i="0" u="none" strike="noStrike" dirty="0" smtClean="0">
                <a:solidFill>
                  <a:srgbClr val="000000"/>
                </a:solidFill>
                <a:effectLst/>
                <a:latin typeface="Arial"/>
                <a:cs typeface="Arial"/>
              </a:rPr>
              <a:t>Fuente: Elaborado por México Evalúa con información del portal del Inegi, cifras de 2017 preliminares.</a:t>
            </a:r>
            <a:endParaRPr lang="es-MX" sz="800" dirty="0">
              <a:latin typeface="Arial"/>
              <a:cs typeface="Arial"/>
            </a:endParaRPr>
          </a:p>
        </p:txBody>
      </p:sp>
      <p:graphicFrame>
        <p:nvGraphicFramePr>
          <p:cNvPr id="6" name="Gráfico 5"/>
          <p:cNvGraphicFramePr>
            <a:graphicFrameLocks/>
          </p:cNvGraphicFramePr>
          <p:nvPr>
            <p:extLst>
              <p:ext uri="{D42A27DB-BD31-4B8C-83A1-F6EECF244321}">
                <p14:modId xmlns:p14="http://schemas.microsoft.com/office/powerpoint/2010/main" val="774604246"/>
              </p:ext>
            </p:extLst>
          </p:nvPr>
        </p:nvGraphicFramePr>
        <p:xfrm>
          <a:off x="148532" y="1933014"/>
          <a:ext cx="8770385" cy="4010587"/>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p:cNvSpPr txBox="1"/>
          <p:nvPr/>
        </p:nvSpPr>
        <p:spPr>
          <a:xfrm>
            <a:off x="149681" y="261375"/>
            <a:ext cx="8920054" cy="1077218"/>
          </a:xfrm>
          <a:prstGeom prst="rect">
            <a:avLst/>
          </a:prstGeom>
          <a:noFill/>
        </p:spPr>
        <p:txBody>
          <a:bodyPr wrap="square" rtlCol="0">
            <a:spAutoFit/>
          </a:bodyPr>
          <a:lstStyle/>
          <a:p>
            <a:pPr algn="ctr"/>
            <a:r>
              <a:rPr lang="es-MX" sz="3200" b="1" dirty="0" smtClean="0"/>
              <a:t>En 27 años la nómina creció casi 5 veces mientras la inversión lo hizo 40%</a:t>
            </a:r>
            <a:endParaRPr lang="es-MX" sz="3200" b="1" dirty="0"/>
          </a:p>
        </p:txBody>
      </p:sp>
    </p:spTree>
    <p:extLst>
      <p:ext uri="{BB962C8B-B14F-4D97-AF65-F5344CB8AC3E}">
        <p14:creationId xmlns:p14="http://schemas.microsoft.com/office/powerpoint/2010/main" val="4112105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66704" y="2442051"/>
            <a:ext cx="8327831" cy="1362075"/>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s-ES" sz="4800" dirty="0"/>
              <a:t>CONCLUSIONES Y RECOMENDACIONES</a:t>
            </a:r>
          </a:p>
        </p:txBody>
      </p:sp>
      <p:pic>
        <p:nvPicPr>
          <p:cNvPr id="6" name="Imagen 5" descr="flec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435" y="1374907"/>
            <a:ext cx="975543" cy="1067144"/>
          </a:xfrm>
          <a:prstGeom prst="rect">
            <a:avLst/>
          </a:prstGeom>
        </p:spPr>
      </p:pic>
    </p:spTree>
    <p:extLst>
      <p:ext uri="{BB962C8B-B14F-4D97-AF65-F5344CB8AC3E}">
        <p14:creationId xmlns:p14="http://schemas.microsoft.com/office/powerpoint/2010/main" val="3443121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7067" y="126261"/>
            <a:ext cx="8548600" cy="769441"/>
          </a:xfrm>
          <a:prstGeom prst="rect">
            <a:avLst/>
          </a:prstGeom>
          <a:noFill/>
        </p:spPr>
        <p:txBody>
          <a:bodyPr wrap="square" rtlCol="0">
            <a:spAutoFit/>
          </a:bodyPr>
          <a:lstStyle/>
          <a:p>
            <a:r>
              <a:rPr lang="es-ES" sz="4400" b="1" dirty="0">
                <a:solidFill>
                  <a:srgbClr val="FF0000"/>
                </a:solidFill>
              </a:rPr>
              <a:t>Conclusiones</a:t>
            </a:r>
            <a:endParaRPr lang="es-ES" sz="4400" dirty="0">
              <a:solidFill>
                <a:srgbClr val="FF0000"/>
              </a:solidFill>
            </a:endParaRPr>
          </a:p>
        </p:txBody>
      </p:sp>
      <p:sp>
        <p:nvSpPr>
          <p:cNvPr id="5" name="CuadroTexto 4"/>
          <p:cNvSpPr txBox="1"/>
          <p:nvPr/>
        </p:nvSpPr>
        <p:spPr>
          <a:xfrm>
            <a:off x="445596" y="1024940"/>
            <a:ext cx="8340071" cy="1077218"/>
          </a:xfrm>
          <a:prstGeom prst="rect">
            <a:avLst/>
          </a:prstGeom>
          <a:noFill/>
        </p:spPr>
        <p:txBody>
          <a:bodyPr wrap="square" rtlCol="0">
            <a:spAutoFit/>
          </a:bodyPr>
          <a:lstStyle/>
          <a:p>
            <a:r>
              <a:rPr lang="es-MX" sz="3200" b="1" dirty="0"/>
              <a:t>El modelo de gobernanza </a:t>
            </a:r>
            <a:r>
              <a:rPr lang="es-MX" sz="3200" b="1" dirty="0" smtClean="0"/>
              <a:t/>
            </a:r>
            <a:br>
              <a:rPr lang="es-MX" sz="3200" b="1" dirty="0" smtClean="0"/>
            </a:br>
            <a:r>
              <a:rPr lang="es-MX" sz="3200" b="1" dirty="0" smtClean="0"/>
              <a:t>del </a:t>
            </a:r>
            <a:r>
              <a:rPr lang="es-MX" sz="3200" b="1" dirty="0"/>
              <a:t>presupuesto es </a:t>
            </a:r>
            <a:r>
              <a:rPr lang="es-MX" sz="3200" b="1" dirty="0" smtClean="0"/>
              <a:t>deficiente</a:t>
            </a:r>
          </a:p>
        </p:txBody>
      </p:sp>
      <p:sp>
        <p:nvSpPr>
          <p:cNvPr id="6" name="CuadroTexto 5"/>
          <p:cNvSpPr txBox="1"/>
          <p:nvPr/>
        </p:nvSpPr>
        <p:spPr>
          <a:xfrm>
            <a:off x="638688" y="2302402"/>
            <a:ext cx="8505312" cy="4247317"/>
          </a:xfrm>
          <a:prstGeom prst="rect">
            <a:avLst/>
          </a:prstGeom>
          <a:noFill/>
        </p:spPr>
        <p:txBody>
          <a:bodyPr wrap="square" rtlCol="0">
            <a:spAutoFit/>
          </a:bodyPr>
          <a:lstStyle/>
          <a:p>
            <a:pPr lvl="1">
              <a:buClr>
                <a:srgbClr val="FF0000"/>
              </a:buClr>
            </a:pPr>
            <a:r>
              <a:rPr lang="es-MX" dirty="0"/>
              <a:t>La arquitectura discrecional permite que los planes de gasto sean opacos, en varios rubros se aprueba un presupuesto que se sabe que se va a gastar otro muy distinto</a:t>
            </a:r>
            <a:r>
              <a:rPr lang="es-MX" dirty="0" smtClean="0"/>
              <a:t>.</a:t>
            </a:r>
          </a:p>
          <a:p>
            <a:pPr lvl="1">
              <a:buClr>
                <a:srgbClr val="FF0000"/>
              </a:buClr>
            </a:pPr>
            <a:r>
              <a:rPr lang="es-MX" dirty="0" smtClean="0"/>
              <a:t> </a:t>
            </a:r>
            <a:endParaRPr lang="es-MX" dirty="0"/>
          </a:p>
          <a:p>
            <a:pPr lvl="1">
              <a:buClr>
                <a:srgbClr val="FF0000"/>
              </a:buClr>
            </a:pPr>
            <a:r>
              <a:rPr lang="es-MX" dirty="0"/>
              <a:t>SHCP es juez y parte al autorizar el uso de recursos adicionales al presupuesto que fue </a:t>
            </a:r>
            <a:r>
              <a:rPr lang="es-MX" dirty="0" smtClean="0"/>
              <a:t>aprobado.</a:t>
            </a:r>
          </a:p>
          <a:p>
            <a:pPr lvl="1">
              <a:buClr>
                <a:srgbClr val="FF0000"/>
              </a:buClr>
            </a:pPr>
            <a:endParaRPr lang="es-MX" dirty="0" smtClean="0"/>
          </a:p>
          <a:p>
            <a:pPr lvl="1">
              <a:buClr>
                <a:srgbClr val="FF0000"/>
              </a:buClr>
            </a:pPr>
            <a:r>
              <a:rPr lang="es-MX" dirty="0" smtClean="0"/>
              <a:t>20</a:t>
            </a:r>
            <a:r>
              <a:rPr lang="es-MX" dirty="0"/>
              <a:t>% del </a:t>
            </a:r>
            <a:r>
              <a:rPr lang="es-MX" dirty="0" smtClean="0"/>
              <a:t>sobregasto anual se ejerció </a:t>
            </a:r>
            <a:r>
              <a:rPr lang="es-MX" dirty="0"/>
              <a:t>en fondos sin ROP del Ramo 23</a:t>
            </a:r>
            <a:r>
              <a:rPr lang="es-MX" dirty="0" smtClean="0"/>
              <a:t>.</a:t>
            </a:r>
          </a:p>
          <a:p>
            <a:pPr lvl="1">
              <a:buClr>
                <a:srgbClr val="FF0000"/>
              </a:buClr>
            </a:pPr>
            <a:endParaRPr lang="es-MX" dirty="0"/>
          </a:p>
          <a:p>
            <a:pPr lvl="1">
              <a:buClr>
                <a:srgbClr val="FF0000"/>
              </a:buClr>
            </a:pPr>
            <a:r>
              <a:rPr lang="es-MX" dirty="0" smtClean="0"/>
              <a:t>30% del aumento en los ingresos tributarios entre 2014 y </a:t>
            </a:r>
            <a:r>
              <a:rPr lang="es-MX" dirty="0"/>
              <a:t>2017 se ejerció en fondos sin ROP del Ramo 23</a:t>
            </a:r>
            <a:r>
              <a:rPr lang="es-MX" dirty="0" smtClean="0"/>
              <a:t>.</a:t>
            </a:r>
          </a:p>
          <a:p>
            <a:pPr lvl="1">
              <a:buClr>
                <a:srgbClr val="FF0000"/>
              </a:buClr>
            </a:pPr>
            <a:endParaRPr lang="es-MX" dirty="0"/>
          </a:p>
          <a:p>
            <a:pPr lvl="1">
              <a:buClr>
                <a:srgbClr val="FF0000"/>
              </a:buClr>
            </a:pPr>
            <a:r>
              <a:rPr lang="es-MX" dirty="0"/>
              <a:t>Los datos exhiben que los montos transferidos varían en función de la simpatía entre Gobierno </a:t>
            </a:r>
            <a:r>
              <a:rPr lang="es-MX" dirty="0" smtClean="0"/>
              <a:t>federal </a:t>
            </a:r>
            <a:r>
              <a:rPr lang="es-MX" dirty="0"/>
              <a:t>y gobiernos estatales, especialmente pero no de manera exclusiva, cuando se avecinan momentos electorales.</a:t>
            </a:r>
            <a:endParaRPr lang="es-ES" dirty="0"/>
          </a:p>
          <a:p>
            <a:endParaRPr lang="es-ES" dirty="0"/>
          </a:p>
        </p:txBody>
      </p:sp>
      <p:pic>
        <p:nvPicPr>
          <p:cNvPr id="7" name="Imagen 6" descr="flec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04" y="2346964"/>
            <a:ext cx="282580" cy="309114"/>
          </a:xfrm>
          <a:prstGeom prst="rect">
            <a:avLst/>
          </a:prstGeom>
        </p:spPr>
      </p:pic>
      <p:pic>
        <p:nvPicPr>
          <p:cNvPr id="8" name="Imagen 7" descr="flec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04" y="3184750"/>
            <a:ext cx="282580" cy="309114"/>
          </a:xfrm>
          <a:prstGeom prst="rect">
            <a:avLst/>
          </a:prstGeom>
        </p:spPr>
      </p:pic>
      <p:pic>
        <p:nvPicPr>
          <p:cNvPr id="9" name="Imagen 8" descr="flec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04" y="4009158"/>
            <a:ext cx="282580" cy="309114"/>
          </a:xfrm>
          <a:prstGeom prst="rect">
            <a:avLst/>
          </a:prstGeom>
        </p:spPr>
      </p:pic>
      <p:pic>
        <p:nvPicPr>
          <p:cNvPr id="10" name="Imagen 9" descr="flec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04" y="4566190"/>
            <a:ext cx="282580" cy="309114"/>
          </a:xfrm>
          <a:prstGeom prst="rect">
            <a:avLst/>
          </a:prstGeom>
        </p:spPr>
      </p:pic>
      <p:pic>
        <p:nvPicPr>
          <p:cNvPr id="11" name="Imagen 10" descr="flec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016" y="5381807"/>
            <a:ext cx="282580" cy="309114"/>
          </a:xfrm>
          <a:prstGeom prst="rect">
            <a:avLst/>
          </a:prstGeom>
        </p:spPr>
      </p:pic>
    </p:spTree>
    <p:extLst>
      <p:ext uri="{BB962C8B-B14F-4D97-AF65-F5344CB8AC3E}">
        <p14:creationId xmlns:p14="http://schemas.microsoft.com/office/powerpoint/2010/main" val="3542351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38057" y="-20283"/>
            <a:ext cx="9299222" cy="1569660"/>
          </a:xfrm>
          <a:prstGeom prst="rect">
            <a:avLst/>
          </a:prstGeom>
          <a:noFill/>
        </p:spPr>
        <p:txBody>
          <a:bodyPr wrap="square" rtlCol="0">
            <a:spAutoFit/>
          </a:bodyPr>
          <a:lstStyle/>
          <a:p>
            <a:pPr algn="ctr"/>
            <a:r>
              <a:rPr lang="es-MX" sz="3200" b="1" dirty="0"/>
              <a:t>Esto no nos ha llevado a buenos resultados; </a:t>
            </a:r>
            <a:r>
              <a:rPr lang="es-MX" sz="3200" b="1" dirty="0" smtClean="0"/>
              <a:t/>
            </a:r>
            <a:br>
              <a:rPr lang="es-MX" sz="3200" b="1" dirty="0" smtClean="0"/>
            </a:br>
            <a:r>
              <a:rPr lang="es-MX" sz="3200" b="1" dirty="0" smtClean="0"/>
              <a:t>exceso de gasto en transferencias y descontrol </a:t>
            </a:r>
            <a:r>
              <a:rPr lang="es-MX" sz="3200" b="1" dirty="0"/>
              <a:t>en gastos no </a:t>
            </a:r>
            <a:r>
              <a:rPr lang="es-MX" sz="3200" b="1" dirty="0" smtClean="0"/>
              <a:t>prioritarios</a:t>
            </a:r>
            <a:endParaRPr lang="es-ES" sz="3200" b="1" dirty="0"/>
          </a:p>
        </p:txBody>
      </p:sp>
      <p:pic>
        <p:nvPicPr>
          <p:cNvPr id="2" name="Imagen 1"/>
          <p:cNvPicPr>
            <a:picLocks noChangeAspect="1"/>
          </p:cNvPicPr>
          <p:nvPr/>
        </p:nvPicPr>
        <p:blipFill rotWithShape="1">
          <a:blip r:embed="rId2"/>
          <a:srcRect l="20980" t="29752" r="40000" b="12275"/>
          <a:stretch/>
        </p:blipFill>
        <p:spPr>
          <a:xfrm>
            <a:off x="1760980" y="1549377"/>
            <a:ext cx="5501148" cy="4830310"/>
          </a:xfrm>
          <a:prstGeom prst="rect">
            <a:avLst/>
          </a:prstGeom>
        </p:spPr>
      </p:pic>
    </p:spTree>
    <p:extLst>
      <p:ext uri="{BB962C8B-B14F-4D97-AF65-F5344CB8AC3E}">
        <p14:creationId xmlns:p14="http://schemas.microsoft.com/office/powerpoint/2010/main" val="3701996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893098" y="1600200"/>
            <a:ext cx="7793702" cy="5130800"/>
          </a:xfrm>
        </p:spPr>
        <p:txBody>
          <a:bodyPr>
            <a:normAutofit/>
          </a:bodyPr>
          <a:lstStyle/>
          <a:p>
            <a:pPr marL="0" indent="0">
              <a:buNone/>
            </a:pPr>
            <a:endParaRPr lang="es-ES" sz="1800" dirty="0" smtClean="0"/>
          </a:p>
          <a:p>
            <a:pPr marL="0" indent="0">
              <a:buNone/>
            </a:pPr>
            <a:endParaRPr lang="es-ES" sz="1600" dirty="0" smtClean="0"/>
          </a:p>
          <a:p>
            <a:pPr marL="0" indent="0">
              <a:buNone/>
            </a:pPr>
            <a:endParaRPr lang="es-ES" sz="1600" dirty="0" smtClean="0"/>
          </a:p>
          <a:p>
            <a:pPr marL="0" indent="0">
              <a:buNone/>
            </a:pPr>
            <a:endParaRPr lang="es-ES" sz="1600" dirty="0" smtClean="0"/>
          </a:p>
          <a:p>
            <a:pPr marL="0" indent="0">
              <a:buNone/>
            </a:pPr>
            <a:endParaRPr lang="es-ES" sz="1600" dirty="0"/>
          </a:p>
        </p:txBody>
      </p:sp>
      <p:sp>
        <p:nvSpPr>
          <p:cNvPr id="6" name="CuadroTexto 5"/>
          <p:cNvSpPr txBox="1"/>
          <p:nvPr/>
        </p:nvSpPr>
        <p:spPr>
          <a:xfrm>
            <a:off x="839206" y="332266"/>
            <a:ext cx="8009243" cy="6186310"/>
          </a:xfrm>
          <a:prstGeom prst="rect">
            <a:avLst/>
          </a:prstGeom>
          <a:noFill/>
        </p:spPr>
        <p:txBody>
          <a:bodyPr wrap="square" rtlCol="0">
            <a:spAutoFit/>
          </a:bodyPr>
          <a:lstStyle/>
          <a:p>
            <a:pPr lvl="0"/>
            <a:endParaRPr lang="es-MX" dirty="0"/>
          </a:p>
          <a:p>
            <a:pPr lvl="0"/>
            <a:r>
              <a:rPr lang="es-MX" dirty="0" smtClean="0"/>
              <a:t>Es importante establecer un sistema de gasto federalizado que considere una variedad suficiente de “fondos”. Hoy hace falta esa variedad, hay pocos fondos verdaderamente enfocados en promover directamete el logro de resultados (por ejemplo disminuir el indicador de mortalidad materna vs. </a:t>
            </a:r>
            <a:r>
              <a:rPr lang="es-MX" dirty="0"/>
              <a:t>n</a:t>
            </a:r>
            <a:r>
              <a:rPr lang="es-MX" dirty="0" smtClean="0"/>
              <a:t>úmero de médicos). </a:t>
            </a:r>
          </a:p>
          <a:p>
            <a:pPr lvl="0"/>
            <a:endParaRPr lang="es-MX" dirty="0"/>
          </a:p>
          <a:p>
            <a:pPr lvl="0"/>
            <a:r>
              <a:rPr lang="es-MX" dirty="0" smtClean="0"/>
              <a:t>Concentrar </a:t>
            </a:r>
            <a:r>
              <a:rPr lang="es-MX" dirty="0"/>
              <a:t>las transferencias federales en función de la población y criterios inerciales</a:t>
            </a:r>
          </a:p>
          <a:p>
            <a:pPr marL="285750" lvl="0" indent="-285750">
              <a:buFont typeface="Arial" panose="020B0604020202020204" pitchFamily="34" charset="0"/>
              <a:buChar char="•"/>
            </a:pPr>
            <a:r>
              <a:rPr lang="es-MX" dirty="0"/>
              <a:t>No alienta el logro de objetivos</a:t>
            </a:r>
          </a:p>
          <a:p>
            <a:pPr marL="285750" lvl="0" indent="-285750">
              <a:buFont typeface="Arial" panose="020B0604020202020204" pitchFamily="34" charset="0"/>
              <a:buChar char="•"/>
            </a:pPr>
            <a:r>
              <a:rPr lang="es-MX" dirty="0"/>
              <a:t>No incentiva el esfuerzo </a:t>
            </a:r>
            <a:r>
              <a:rPr lang="es-MX" dirty="0" smtClean="0"/>
              <a:t>recaudatorio</a:t>
            </a:r>
          </a:p>
          <a:p>
            <a:pPr marL="285750" lvl="0" indent="-285750">
              <a:buFont typeface="Arial" panose="020B0604020202020204" pitchFamily="34" charset="0"/>
              <a:buChar char="•"/>
            </a:pPr>
            <a:endParaRPr lang="es-MX" dirty="0"/>
          </a:p>
          <a:p>
            <a:pPr lvl="0"/>
            <a:r>
              <a:rPr lang="es-MX" dirty="0" smtClean="0"/>
              <a:t>Para mejorar la toma de decisión es </a:t>
            </a:r>
            <a:r>
              <a:rPr lang="es-MX" dirty="0"/>
              <a:t>urgente la habilitación de un sistema de monitoreo </a:t>
            </a:r>
            <a:r>
              <a:rPr lang="es-MX" dirty="0" smtClean="0"/>
              <a:t>obligatorio que permitan dar seguimiento en tiempo real a indicadores del gasto, resultados y </a:t>
            </a:r>
            <a:r>
              <a:rPr lang="es-MX" dirty="0"/>
              <a:t>rendición de cuentas de los recursos federalizados. </a:t>
            </a:r>
            <a:endParaRPr lang="es-MX" dirty="0" smtClean="0"/>
          </a:p>
          <a:p>
            <a:pPr lvl="0"/>
            <a:endParaRPr lang="es-MX" dirty="0" smtClean="0"/>
          </a:p>
          <a:p>
            <a:pPr lvl="0"/>
            <a:r>
              <a:rPr lang="es-MX" dirty="0" smtClean="0"/>
              <a:t>El Ramo 23 representa una gran oportunidad para diseñar convenios que incentiven el logro de resultados.</a:t>
            </a:r>
          </a:p>
          <a:p>
            <a:pPr lvl="0"/>
            <a:endParaRPr lang="es-MX" dirty="0"/>
          </a:p>
          <a:p>
            <a:pPr lvl="0"/>
            <a:r>
              <a:rPr lang="es-MX" dirty="0" smtClean="0"/>
              <a:t>Recomendamos incluir </a:t>
            </a:r>
            <a:r>
              <a:rPr lang="es-ES" dirty="0" smtClean="0"/>
              <a:t>incentivos a la recaudación de ingresos propios y el fortalecimiento de la capacidad de gastar “bien” los recursos públicos tanto en estados como municipios: planeación, auditoría, disciplina presupuestaria</a:t>
            </a:r>
            <a:r>
              <a:rPr lang="es-ES" dirty="0"/>
              <a:t> </a:t>
            </a:r>
            <a:r>
              <a:rPr lang="es-ES" dirty="0" smtClean="0"/>
              <a:t>y medidas de austeridad.</a:t>
            </a:r>
          </a:p>
        </p:txBody>
      </p:sp>
      <p:pic>
        <p:nvPicPr>
          <p:cNvPr id="12" name="Imagen 11" descr="flec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26" y="716194"/>
            <a:ext cx="282580" cy="309114"/>
          </a:xfrm>
          <a:prstGeom prst="rect">
            <a:avLst/>
          </a:prstGeom>
        </p:spPr>
      </p:pic>
      <p:pic>
        <p:nvPicPr>
          <p:cNvPr id="13" name="Imagen 12" descr="flec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26" y="2105606"/>
            <a:ext cx="282580" cy="309114"/>
          </a:xfrm>
          <a:prstGeom prst="rect">
            <a:avLst/>
          </a:prstGeom>
        </p:spPr>
      </p:pic>
      <p:pic>
        <p:nvPicPr>
          <p:cNvPr id="14" name="Imagen 13" descr="flec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26" y="3460344"/>
            <a:ext cx="282580" cy="309114"/>
          </a:xfrm>
          <a:prstGeom prst="rect">
            <a:avLst/>
          </a:prstGeom>
        </p:spPr>
      </p:pic>
      <p:pic>
        <p:nvPicPr>
          <p:cNvPr id="16" name="Imagen 15" descr="flec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26" y="4611324"/>
            <a:ext cx="282580" cy="309114"/>
          </a:xfrm>
          <a:prstGeom prst="rect">
            <a:avLst/>
          </a:prstGeom>
        </p:spPr>
      </p:pic>
      <p:pic>
        <p:nvPicPr>
          <p:cNvPr id="9" name="Imagen 8" descr="flec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712" y="5430535"/>
            <a:ext cx="282580" cy="309114"/>
          </a:xfrm>
          <a:prstGeom prst="rect">
            <a:avLst/>
          </a:prstGeom>
        </p:spPr>
      </p:pic>
    </p:spTree>
    <p:extLst>
      <p:ext uri="{BB962C8B-B14F-4D97-AF65-F5344CB8AC3E}">
        <p14:creationId xmlns:p14="http://schemas.microsoft.com/office/powerpoint/2010/main" val="144828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893098" y="1600200"/>
            <a:ext cx="7793702" cy="5130800"/>
          </a:xfrm>
        </p:spPr>
        <p:txBody>
          <a:bodyPr>
            <a:normAutofit/>
          </a:bodyPr>
          <a:lstStyle/>
          <a:p>
            <a:pPr marL="0" indent="0">
              <a:buNone/>
            </a:pPr>
            <a:endParaRPr lang="es-ES" sz="1800" dirty="0" smtClean="0"/>
          </a:p>
          <a:p>
            <a:pPr marL="0" indent="0">
              <a:buNone/>
            </a:pPr>
            <a:endParaRPr lang="es-ES" sz="1600" dirty="0" smtClean="0"/>
          </a:p>
          <a:p>
            <a:pPr marL="0" indent="0">
              <a:buNone/>
            </a:pPr>
            <a:endParaRPr lang="es-ES" sz="1600" dirty="0" smtClean="0"/>
          </a:p>
          <a:p>
            <a:pPr marL="0" indent="0">
              <a:buNone/>
            </a:pPr>
            <a:endParaRPr lang="es-ES" sz="1600" dirty="0" smtClean="0"/>
          </a:p>
          <a:p>
            <a:pPr marL="0" indent="0">
              <a:buNone/>
            </a:pPr>
            <a:endParaRPr lang="es-ES" sz="1600" dirty="0"/>
          </a:p>
        </p:txBody>
      </p:sp>
      <p:sp>
        <p:nvSpPr>
          <p:cNvPr id="2" name="CuadroTexto 1"/>
          <p:cNvSpPr txBox="1"/>
          <p:nvPr/>
        </p:nvSpPr>
        <p:spPr>
          <a:xfrm>
            <a:off x="289637" y="45886"/>
            <a:ext cx="5391711" cy="769441"/>
          </a:xfrm>
          <a:prstGeom prst="rect">
            <a:avLst/>
          </a:prstGeom>
          <a:noFill/>
        </p:spPr>
        <p:txBody>
          <a:bodyPr wrap="square" rtlCol="0">
            <a:spAutoFit/>
          </a:bodyPr>
          <a:lstStyle/>
          <a:p>
            <a:r>
              <a:rPr lang="es-ES" sz="4400" b="1" dirty="0">
                <a:solidFill>
                  <a:srgbClr val="FF0000"/>
                </a:solidFill>
              </a:rPr>
              <a:t>Recomendaciones</a:t>
            </a:r>
            <a:endParaRPr lang="es-ES" sz="4400" dirty="0">
              <a:solidFill>
                <a:srgbClr val="FF0000"/>
              </a:solidFill>
            </a:endParaRPr>
          </a:p>
        </p:txBody>
      </p:sp>
      <p:sp>
        <p:nvSpPr>
          <p:cNvPr id="6" name="CuadroTexto 5"/>
          <p:cNvSpPr txBox="1"/>
          <p:nvPr/>
        </p:nvSpPr>
        <p:spPr>
          <a:xfrm>
            <a:off x="839206" y="1017513"/>
            <a:ext cx="8304794" cy="5078314"/>
          </a:xfrm>
          <a:prstGeom prst="rect">
            <a:avLst/>
          </a:prstGeom>
          <a:noFill/>
        </p:spPr>
        <p:txBody>
          <a:bodyPr wrap="square" rtlCol="0">
            <a:spAutoFit/>
          </a:bodyPr>
          <a:lstStyle/>
          <a:p>
            <a:pPr lvl="0"/>
            <a:r>
              <a:rPr lang="es-MX" b="1" dirty="0"/>
              <a:t>Mejor gobernanza de la SHCP</a:t>
            </a:r>
            <a:r>
              <a:rPr lang="es-MX" dirty="0"/>
              <a:t>:</a:t>
            </a:r>
          </a:p>
          <a:p>
            <a:pPr marL="32400" lvl="0" indent="-285750">
              <a:buFont typeface="Arial"/>
              <a:buChar char="•"/>
            </a:pPr>
            <a:r>
              <a:rPr lang="es-MX" dirty="0" smtClean="0"/>
              <a:t>Toma </a:t>
            </a:r>
            <a:r>
              <a:rPr lang="es-MX" dirty="0"/>
              <a:t>de decisión más objetiva </a:t>
            </a:r>
          </a:p>
          <a:p>
            <a:pPr marL="32400" lvl="0" indent="-285750">
              <a:buFont typeface="Arial"/>
              <a:buChar char="•"/>
            </a:pPr>
            <a:r>
              <a:rPr lang="es-MX" dirty="0" smtClean="0"/>
              <a:t>Servicio </a:t>
            </a:r>
            <a:r>
              <a:rPr lang="es-MX" dirty="0"/>
              <a:t>civil de carrera para </a:t>
            </a:r>
            <a:r>
              <a:rPr lang="es-MX" dirty="0" smtClean="0"/>
              <a:t>SHCP y oficialías mayores</a:t>
            </a:r>
            <a:endParaRPr lang="es-MX" dirty="0"/>
          </a:p>
          <a:p>
            <a:pPr lvl="0"/>
            <a:endParaRPr lang="es-MX" dirty="0"/>
          </a:p>
          <a:p>
            <a:pPr lvl="0"/>
            <a:r>
              <a:rPr lang="es-MX" b="1" dirty="0" smtClean="0"/>
              <a:t>Regular </a:t>
            </a:r>
            <a:r>
              <a:rPr lang="es-MX" b="1" dirty="0"/>
              <a:t>en una ley </a:t>
            </a:r>
            <a:r>
              <a:rPr lang="es-MX" dirty="0"/>
              <a:t>los mecanismos para adecuar el presupuesto que aprueba el propio </a:t>
            </a:r>
            <a:r>
              <a:rPr lang="es-MX" dirty="0" smtClean="0"/>
              <a:t>Congreso, incluir contrapesos externos para SHCP. </a:t>
            </a:r>
            <a:endParaRPr lang="es-MX" dirty="0"/>
          </a:p>
          <a:p>
            <a:pPr lvl="0"/>
            <a:endParaRPr lang="es-MX" dirty="0"/>
          </a:p>
          <a:p>
            <a:pPr lvl="0"/>
            <a:r>
              <a:rPr lang="es-MX" b="1" dirty="0"/>
              <a:t>Regular el objetivo y funciones del Ramo23 </a:t>
            </a:r>
            <a:r>
              <a:rPr lang="es-MX" dirty="0"/>
              <a:t>y los fondos que va a operar</a:t>
            </a:r>
            <a:r>
              <a:rPr lang="es-MX" dirty="0" smtClean="0"/>
              <a:t>.</a:t>
            </a:r>
          </a:p>
          <a:p>
            <a:pPr marL="285750" lvl="0" indent="-285750">
              <a:buFont typeface="Arial"/>
              <a:buChar char="•"/>
            </a:pPr>
            <a:r>
              <a:rPr lang="es-MX" dirty="0" smtClean="0"/>
              <a:t>Establecer </a:t>
            </a:r>
            <a:r>
              <a:rPr lang="es-MX" dirty="0"/>
              <a:t>reglas claras para la distribución de recursos, </a:t>
            </a:r>
            <a:r>
              <a:rPr lang="es-MX" dirty="0" smtClean="0"/>
              <a:t>mecanismos </a:t>
            </a:r>
            <a:r>
              <a:rPr lang="es-MX" dirty="0"/>
              <a:t>de monitoreo, evaluación y rendición de cuentas para todos los programas. </a:t>
            </a:r>
          </a:p>
          <a:p>
            <a:pPr lvl="0"/>
            <a:endParaRPr lang="es-MX" dirty="0"/>
          </a:p>
          <a:p>
            <a:r>
              <a:rPr lang="es-MX" b="1" dirty="0"/>
              <a:t>Revisar la pertinencia y legalidad de los programas </a:t>
            </a:r>
            <a:r>
              <a:rPr lang="es-MX" dirty="0"/>
              <a:t>que no responden a una estrategia nacional de inversión, ni a un marco </a:t>
            </a:r>
            <a:r>
              <a:rPr lang="es-MX" dirty="0" smtClean="0"/>
              <a:t>institucional o intervención diseñada.</a:t>
            </a:r>
            <a:endParaRPr lang="es-MX" dirty="0"/>
          </a:p>
          <a:p>
            <a:pPr lvl="0"/>
            <a:endParaRPr lang="es-MX" dirty="0"/>
          </a:p>
          <a:p>
            <a:r>
              <a:rPr lang="es-MX" b="1" dirty="0"/>
              <a:t>Publicar los convenios </a:t>
            </a:r>
            <a:r>
              <a:rPr lang="es-MX" dirty="0"/>
              <a:t>de este Ramo antes de entrar en vigencia</a:t>
            </a:r>
            <a:r>
              <a:rPr lang="es-MX" dirty="0" smtClean="0"/>
              <a:t>, </a:t>
            </a:r>
            <a:r>
              <a:rPr lang="es-MX" dirty="0"/>
              <a:t>facilitar su disponibilidad para  el público en </a:t>
            </a:r>
            <a:r>
              <a:rPr lang="es-MX" dirty="0" smtClean="0"/>
              <a:t>general y monitorear/evaluar su cumplimiento.</a:t>
            </a:r>
            <a:endParaRPr lang="es-MX" dirty="0"/>
          </a:p>
          <a:p>
            <a:endParaRPr lang="es-MX" dirty="0"/>
          </a:p>
          <a:p>
            <a:endParaRPr lang="es-ES" dirty="0"/>
          </a:p>
        </p:txBody>
      </p:sp>
      <p:pic>
        <p:nvPicPr>
          <p:cNvPr id="12" name="Imagen 11" descr="flec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26" y="1084357"/>
            <a:ext cx="282580" cy="309114"/>
          </a:xfrm>
          <a:prstGeom prst="rect">
            <a:avLst/>
          </a:prstGeom>
        </p:spPr>
      </p:pic>
      <p:pic>
        <p:nvPicPr>
          <p:cNvPr id="13" name="Imagen 12" descr="flec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26" y="2152448"/>
            <a:ext cx="282580" cy="309114"/>
          </a:xfrm>
          <a:prstGeom prst="rect">
            <a:avLst/>
          </a:prstGeom>
        </p:spPr>
      </p:pic>
      <p:pic>
        <p:nvPicPr>
          <p:cNvPr id="14" name="Imagen 13" descr="flec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26" y="2993122"/>
            <a:ext cx="282580" cy="309114"/>
          </a:xfrm>
          <a:prstGeom prst="rect">
            <a:avLst/>
          </a:prstGeom>
        </p:spPr>
      </p:pic>
      <p:pic>
        <p:nvPicPr>
          <p:cNvPr id="16" name="Imagen 15" descr="flec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26" y="4077479"/>
            <a:ext cx="282580" cy="309114"/>
          </a:xfrm>
          <a:prstGeom prst="rect">
            <a:avLst/>
          </a:prstGeom>
        </p:spPr>
      </p:pic>
      <p:pic>
        <p:nvPicPr>
          <p:cNvPr id="17" name="Imagen 16" descr="flec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26" y="4897284"/>
            <a:ext cx="282580" cy="309114"/>
          </a:xfrm>
          <a:prstGeom prst="rect">
            <a:avLst/>
          </a:prstGeom>
        </p:spPr>
      </p:pic>
    </p:spTree>
    <p:extLst>
      <p:ext uri="{BB962C8B-B14F-4D97-AF65-F5344CB8AC3E}">
        <p14:creationId xmlns:p14="http://schemas.microsoft.com/office/powerpoint/2010/main" val="1295483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839206" y="1017513"/>
            <a:ext cx="7793702" cy="5130800"/>
          </a:xfrm>
        </p:spPr>
        <p:txBody>
          <a:bodyPr>
            <a:normAutofit/>
          </a:bodyPr>
          <a:lstStyle/>
          <a:p>
            <a:pPr marL="0" indent="0">
              <a:buNone/>
            </a:pPr>
            <a:endParaRPr lang="es-ES" sz="1800" dirty="0" smtClean="0"/>
          </a:p>
          <a:p>
            <a:pPr marL="0" indent="0">
              <a:buNone/>
            </a:pPr>
            <a:endParaRPr lang="es-ES" sz="1600" dirty="0" smtClean="0"/>
          </a:p>
          <a:p>
            <a:pPr marL="0" indent="0">
              <a:buNone/>
            </a:pPr>
            <a:endParaRPr lang="es-ES" sz="1600" dirty="0" smtClean="0"/>
          </a:p>
          <a:p>
            <a:pPr marL="0" indent="0">
              <a:buNone/>
            </a:pPr>
            <a:endParaRPr lang="es-ES" sz="1600" dirty="0" smtClean="0"/>
          </a:p>
          <a:p>
            <a:pPr marL="0" indent="0">
              <a:buNone/>
            </a:pPr>
            <a:endParaRPr lang="es-ES" sz="1600" dirty="0"/>
          </a:p>
        </p:txBody>
      </p:sp>
      <p:sp>
        <p:nvSpPr>
          <p:cNvPr id="12" name="CuadroTexto 11"/>
          <p:cNvSpPr txBox="1"/>
          <p:nvPr/>
        </p:nvSpPr>
        <p:spPr>
          <a:xfrm>
            <a:off x="289637" y="45886"/>
            <a:ext cx="5391711" cy="769441"/>
          </a:xfrm>
          <a:prstGeom prst="rect">
            <a:avLst/>
          </a:prstGeom>
          <a:noFill/>
        </p:spPr>
        <p:txBody>
          <a:bodyPr wrap="square" rtlCol="0">
            <a:spAutoFit/>
          </a:bodyPr>
          <a:lstStyle/>
          <a:p>
            <a:r>
              <a:rPr lang="es-ES" sz="4400" b="1" dirty="0">
                <a:solidFill>
                  <a:srgbClr val="FF0000"/>
                </a:solidFill>
              </a:rPr>
              <a:t>Recomendaciones</a:t>
            </a:r>
            <a:endParaRPr lang="es-ES" sz="4400" dirty="0">
              <a:solidFill>
                <a:srgbClr val="FF0000"/>
              </a:solidFill>
            </a:endParaRPr>
          </a:p>
        </p:txBody>
      </p:sp>
      <p:pic>
        <p:nvPicPr>
          <p:cNvPr id="13" name="Imagen 12" descr="flec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26" y="1084357"/>
            <a:ext cx="282580" cy="309114"/>
          </a:xfrm>
          <a:prstGeom prst="rect">
            <a:avLst/>
          </a:prstGeom>
        </p:spPr>
      </p:pic>
      <p:sp>
        <p:nvSpPr>
          <p:cNvPr id="6" name="CuadroTexto 5"/>
          <p:cNvSpPr txBox="1"/>
          <p:nvPr/>
        </p:nvSpPr>
        <p:spPr>
          <a:xfrm>
            <a:off x="839206" y="1017513"/>
            <a:ext cx="7597410" cy="7294305"/>
          </a:xfrm>
          <a:prstGeom prst="rect">
            <a:avLst/>
          </a:prstGeom>
          <a:noFill/>
        </p:spPr>
        <p:txBody>
          <a:bodyPr wrap="square" rtlCol="0">
            <a:spAutoFit/>
          </a:bodyPr>
          <a:lstStyle/>
          <a:p>
            <a:r>
              <a:rPr lang="es-MX" b="1" dirty="0"/>
              <a:t>Garantizar que exista un contrapeso </a:t>
            </a:r>
            <a:r>
              <a:rPr lang="es-MX" dirty="0"/>
              <a:t>al momento de autorizar ciertas adecuaciones presupuestarias. Éste puede ser un comité dentro del Poder Ejecutivo o el propio Congreso.</a:t>
            </a:r>
          </a:p>
          <a:p>
            <a:pPr lvl="0"/>
            <a:endParaRPr lang="es-MX" dirty="0" smtClean="0"/>
          </a:p>
          <a:p>
            <a:pPr lvl="0"/>
            <a:r>
              <a:rPr lang="es-MX" b="1" dirty="0" smtClean="0"/>
              <a:t>Establecer </a:t>
            </a:r>
            <a:r>
              <a:rPr lang="es-MX" b="1" dirty="0"/>
              <a:t>un techo fijo de </a:t>
            </a:r>
            <a:r>
              <a:rPr lang="es-MX" b="1" dirty="0" smtClean="0"/>
              <a:t>endeudamiento en la ley </a:t>
            </a:r>
            <a:r>
              <a:rPr lang="es-MX" dirty="0" smtClean="0"/>
              <a:t>como </a:t>
            </a:r>
            <a:r>
              <a:rPr lang="es-MX" dirty="0"/>
              <a:t>proporción del PIB. </a:t>
            </a:r>
          </a:p>
          <a:p>
            <a:pPr marL="285750" lvl="0" indent="-285750">
              <a:buFont typeface="Arial"/>
              <a:buChar char="•"/>
            </a:pPr>
            <a:r>
              <a:rPr lang="es-MX" dirty="0" smtClean="0"/>
              <a:t>El </a:t>
            </a:r>
            <a:r>
              <a:rPr lang="es-MX" dirty="0"/>
              <a:t>Gobierno federal deberá presentar y explicar el listado de los proyectos productivos que se financiarán con esos </a:t>
            </a:r>
            <a:r>
              <a:rPr lang="es-MX" dirty="0" smtClean="0"/>
              <a:t>recursos.</a:t>
            </a:r>
          </a:p>
          <a:p>
            <a:pPr marL="285750" indent="-285750">
              <a:buFont typeface="Arial"/>
              <a:buChar char="•"/>
            </a:pPr>
            <a:r>
              <a:rPr lang="es-MX" dirty="0"/>
              <a:t>Definir bajo qué causales específicas se permitirá aumentarlo</a:t>
            </a:r>
            <a:r>
              <a:rPr lang="es-MX" dirty="0" smtClean="0"/>
              <a:t>.</a:t>
            </a:r>
            <a:endParaRPr lang="es-MX" dirty="0"/>
          </a:p>
          <a:p>
            <a:pPr lvl="0"/>
            <a:endParaRPr lang="es-MX" dirty="0"/>
          </a:p>
          <a:p>
            <a:pPr lvl="0"/>
            <a:r>
              <a:rPr lang="es-MX" b="1" dirty="0"/>
              <a:t>Regular los ingresos excedentes </a:t>
            </a:r>
            <a:r>
              <a:rPr lang="es-MX" dirty="0"/>
              <a:t>que provienen de impuestos y aprovechamientos para que se destinen a: 1) pago de deuda, </a:t>
            </a:r>
            <a:r>
              <a:rPr lang="es-MX" dirty="0" smtClean="0"/>
              <a:t/>
            </a:r>
            <a:br>
              <a:rPr lang="es-MX" dirty="0" smtClean="0"/>
            </a:br>
            <a:r>
              <a:rPr lang="es-MX" dirty="0" smtClean="0"/>
              <a:t>2</a:t>
            </a:r>
            <a:r>
              <a:rPr lang="es-MX" dirty="0"/>
              <a:t>) ahorro e 3) inversión.</a:t>
            </a:r>
          </a:p>
          <a:p>
            <a:pPr lvl="0"/>
            <a:endParaRPr lang="es-MX" dirty="0"/>
          </a:p>
          <a:p>
            <a:pPr lvl="0"/>
            <a:r>
              <a:rPr lang="es-MX" b="1" dirty="0"/>
              <a:t>Fortalecer el rol del Congreso </a:t>
            </a:r>
            <a:r>
              <a:rPr lang="es-MX" dirty="0"/>
              <a:t>y su capacidad técnica para que pueda fungir como un verdadero contrapeso en la discusión y vigilancia del presupuesto, mediante la creación de un Consejo Fiscal</a:t>
            </a:r>
          </a:p>
          <a:p>
            <a:pPr marL="285750" lvl="0" indent="-285750">
              <a:buFont typeface="Arial"/>
              <a:buChar char="•"/>
            </a:pPr>
            <a:r>
              <a:rPr lang="es-MX" dirty="0" smtClean="0"/>
              <a:t>No se </a:t>
            </a:r>
            <a:r>
              <a:rPr lang="es-MX" dirty="0"/>
              <a:t>propone la creación de una nueva oficina, sino fortalecer al actual CEFP y al Instituto Belisario Domínguez</a:t>
            </a:r>
          </a:p>
          <a:p>
            <a:pPr lvl="0"/>
            <a:endParaRPr lang="es-MX" dirty="0"/>
          </a:p>
          <a:p>
            <a:pPr lvl="0"/>
            <a:endParaRPr lang="es-MX" dirty="0"/>
          </a:p>
          <a:p>
            <a:pPr lvl="0"/>
            <a:endParaRPr lang="es-MX" dirty="0"/>
          </a:p>
          <a:p>
            <a:pPr lvl="0"/>
            <a:endParaRPr lang="es-MX" dirty="0"/>
          </a:p>
          <a:p>
            <a:pPr lvl="0"/>
            <a:endParaRPr lang="es-MX" dirty="0"/>
          </a:p>
          <a:p>
            <a:endParaRPr lang="es-MX" dirty="0"/>
          </a:p>
          <a:p>
            <a:endParaRPr lang="es-ES" dirty="0"/>
          </a:p>
        </p:txBody>
      </p:sp>
      <p:pic>
        <p:nvPicPr>
          <p:cNvPr id="15" name="Imagen 14" descr="flec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26" y="2168714"/>
            <a:ext cx="282580" cy="309114"/>
          </a:xfrm>
          <a:prstGeom prst="rect">
            <a:avLst/>
          </a:prstGeom>
        </p:spPr>
      </p:pic>
      <p:pic>
        <p:nvPicPr>
          <p:cNvPr id="16" name="Imagen 15" descr="flec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26" y="3542727"/>
            <a:ext cx="282580" cy="309114"/>
          </a:xfrm>
          <a:prstGeom prst="rect">
            <a:avLst/>
          </a:prstGeom>
        </p:spPr>
      </p:pic>
      <p:pic>
        <p:nvPicPr>
          <p:cNvPr id="17" name="Imagen 16" descr="flec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26" y="4604803"/>
            <a:ext cx="282580" cy="309114"/>
          </a:xfrm>
          <a:prstGeom prst="rect">
            <a:avLst/>
          </a:prstGeom>
        </p:spPr>
      </p:pic>
    </p:spTree>
    <p:extLst>
      <p:ext uri="{BB962C8B-B14F-4D97-AF65-F5344CB8AC3E}">
        <p14:creationId xmlns:p14="http://schemas.microsoft.com/office/powerpoint/2010/main" val="847583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559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49681" y="143623"/>
            <a:ext cx="8920054" cy="584776"/>
          </a:xfrm>
          <a:prstGeom prst="rect">
            <a:avLst/>
          </a:prstGeom>
          <a:noFill/>
        </p:spPr>
        <p:txBody>
          <a:bodyPr wrap="square" rtlCol="0">
            <a:spAutoFit/>
          </a:bodyPr>
          <a:lstStyle/>
          <a:p>
            <a:pPr algn="ctr"/>
            <a:r>
              <a:rPr lang="es-MX" sz="3200" b="1" dirty="0" smtClean="0">
                <a:solidFill>
                  <a:srgbClr val="EC006D"/>
                </a:solidFill>
              </a:rPr>
              <a:t>Criterios para distribuir las aportaciones</a:t>
            </a:r>
            <a:endParaRPr lang="es-MX" sz="3200" b="1" dirty="0">
              <a:solidFill>
                <a:srgbClr val="EC006D"/>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666905430"/>
              </p:ext>
            </p:extLst>
          </p:nvPr>
        </p:nvGraphicFramePr>
        <p:xfrm>
          <a:off x="149681" y="743674"/>
          <a:ext cx="8777503" cy="5702300"/>
        </p:xfrm>
        <a:graphic>
          <a:graphicData uri="http://schemas.openxmlformats.org/drawingml/2006/table">
            <a:tbl>
              <a:tblPr firstRow="1" bandRow="1">
                <a:tableStyleId>{073A0DAA-6AF3-43AB-8588-CEC1D06C72B9}</a:tableStyleId>
              </a:tblPr>
              <a:tblGrid>
                <a:gridCol w="1075804">
                  <a:extLst>
                    <a:ext uri="{9D8B030D-6E8A-4147-A177-3AD203B41FA5}">
                      <a16:colId xmlns:a16="http://schemas.microsoft.com/office/drawing/2014/main" val="20000"/>
                    </a:ext>
                  </a:extLst>
                </a:gridCol>
                <a:gridCol w="7701699">
                  <a:extLst>
                    <a:ext uri="{9D8B030D-6E8A-4147-A177-3AD203B41FA5}">
                      <a16:colId xmlns:a16="http://schemas.microsoft.com/office/drawing/2014/main" val="20001"/>
                    </a:ext>
                  </a:extLst>
                </a:gridCol>
              </a:tblGrid>
              <a:tr h="370840">
                <a:tc>
                  <a:txBody>
                    <a:bodyPr/>
                    <a:lstStyle/>
                    <a:p>
                      <a:r>
                        <a:rPr lang="es-MX" sz="1400" dirty="0" smtClean="0"/>
                        <a:t>Ramo 33</a:t>
                      </a:r>
                      <a:endParaRPr lang="es-MX" sz="1400" dirty="0"/>
                    </a:p>
                  </a:txBody>
                  <a:tcPr/>
                </a:tc>
                <a:tc>
                  <a:txBody>
                    <a:bodyPr/>
                    <a:lstStyle/>
                    <a:p>
                      <a:r>
                        <a:rPr lang="es-MX" sz="1400" dirty="0" smtClean="0"/>
                        <a:t>Variables que incluye</a:t>
                      </a:r>
                      <a:r>
                        <a:rPr lang="es-MX" sz="1400" baseline="0" dirty="0" smtClean="0"/>
                        <a:t> la fórmula</a:t>
                      </a:r>
                      <a:endParaRPr lang="es-MX" sz="1400" dirty="0"/>
                    </a:p>
                  </a:txBody>
                  <a:tcPr/>
                </a:tc>
                <a:extLst>
                  <a:ext uri="{0D108BD9-81ED-4DB2-BD59-A6C34878D82A}">
                    <a16:rowId xmlns:a16="http://schemas.microsoft.com/office/drawing/2014/main" val="10000"/>
                  </a:ext>
                </a:extLst>
              </a:tr>
              <a:tr h="370840">
                <a:tc>
                  <a:txBody>
                    <a:bodyPr/>
                    <a:lstStyle/>
                    <a:p>
                      <a:r>
                        <a:rPr lang="es-MX" sz="1350" dirty="0" smtClean="0"/>
                        <a:t>FONE</a:t>
                      </a:r>
                      <a:endParaRPr lang="es-MX" sz="1350" dirty="0"/>
                    </a:p>
                  </a:txBody>
                  <a:tcPr/>
                </a:tc>
                <a:tc>
                  <a:txBody>
                    <a:bodyPr/>
                    <a:lstStyle/>
                    <a:p>
                      <a:r>
                        <a:rPr lang="es-ES_tradnl" sz="1350" kern="1200" dirty="0" smtClean="0">
                          <a:solidFill>
                            <a:schemeClr val="dk1"/>
                          </a:solidFill>
                          <a:effectLst/>
                          <a:latin typeface="+mn-lt"/>
                          <a:ea typeface="+mn-ea"/>
                          <a:cs typeface="+mn-cs"/>
                        </a:rPr>
                        <a:t>Ejecutivo federal provee recursos para pago de nómina educativa. Toma en cuenta: plazas registradas, creación de nuevas plazas, ampliaciones</a:t>
                      </a:r>
                      <a:r>
                        <a:rPr lang="es-ES_tradnl" sz="1350" kern="1200" baseline="0" dirty="0" smtClean="0">
                          <a:solidFill>
                            <a:schemeClr val="dk1"/>
                          </a:solidFill>
                          <a:effectLst/>
                          <a:latin typeface="+mn-lt"/>
                          <a:ea typeface="+mn-ea"/>
                          <a:cs typeface="+mn-cs"/>
                        </a:rPr>
                        <a:t> presupuestarias, </a:t>
                      </a:r>
                      <a:r>
                        <a:rPr lang="es-ES_tradnl" sz="1350" kern="1200" dirty="0" smtClean="0">
                          <a:solidFill>
                            <a:schemeClr val="dk1"/>
                          </a:solidFill>
                          <a:effectLst/>
                          <a:latin typeface="+mn-lt"/>
                          <a:ea typeface="+mn-ea"/>
                          <a:cs typeface="+mn-cs"/>
                        </a:rPr>
                        <a:t>entre otros. El gasto de operación de acuerdo a fórmula:</a:t>
                      </a:r>
                      <a:r>
                        <a:rPr lang="es-ES_tradnl" sz="1350" kern="1200" baseline="0" dirty="0" smtClean="0">
                          <a:solidFill>
                            <a:schemeClr val="dk1"/>
                          </a:solidFill>
                          <a:effectLst/>
                          <a:latin typeface="+mn-lt"/>
                          <a:ea typeface="+mn-ea"/>
                          <a:cs typeface="+mn-cs"/>
                        </a:rPr>
                        <a:t> </a:t>
                      </a:r>
                      <a:r>
                        <a:rPr lang="es-ES_tradnl" sz="1350" kern="1200" dirty="0" smtClean="0">
                          <a:solidFill>
                            <a:schemeClr val="dk1"/>
                          </a:solidFill>
                          <a:effectLst/>
                          <a:latin typeface="+mn-lt"/>
                          <a:ea typeface="+mn-ea"/>
                          <a:cs typeface="+mn-cs"/>
                        </a:rPr>
                        <a:t>la matrícula de niños en edad de cursar educación básica (5-14 años)</a:t>
                      </a:r>
                      <a:r>
                        <a:rPr lang="es-ES_tradnl" sz="1350" kern="1200" baseline="0" dirty="0" smtClean="0">
                          <a:solidFill>
                            <a:schemeClr val="dk1"/>
                          </a:solidFill>
                          <a:effectLst/>
                          <a:latin typeface="+mn-lt"/>
                          <a:ea typeface="+mn-ea"/>
                          <a:cs typeface="+mn-cs"/>
                        </a:rPr>
                        <a:t> de la entidad respecto al país, entre otros.</a:t>
                      </a:r>
                      <a:endParaRPr lang="es-MX" sz="1350" dirty="0"/>
                    </a:p>
                  </a:txBody>
                  <a:tcPr/>
                </a:tc>
                <a:extLst>
                  <a:ext uri="{0D108BD9-81ED-4DB2-BD59-A6C34878D82A}">
                    <a16:rowId xmlns:a16="http://schemas.microsoft.com/office/drawing/2014/main" val="10001"/>
                  </a:ext>
                </a:extLst>
              </a:tr>
              <a:tr h="370840">
                <a:tc>
                  <a:txBody>
                    <a:bodyPr/>
                    <a:lstStyle/>
                    <a:p>
                      <a:r>
                        <a:rPr lang="es-MX" sz="1350" dirty="0" smtClean="0"/>
                        <a:t>FASSA</a:t>
                      </a:r>
                      <a:endParaRPr lang="es-MX" sz="13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350" kern="1200" dirty="0" smtClean="0">
                          <a:solidFill>
                            <a:schemeClr val="dk1"/>
                          </a:solidFill>
                          <a:effectLst/>
                          <a:latin typeface="+mn-lt"/>
                          <a:ea typeface="+mn-ea"/>
                          <a:cs typeface="+mn-cs"/>
                        </a:rPr>
                        <a:t>Inventario de infraestructura médica, y plantillas de personal; previsiones para servicios personales transferidas en el año inmediato anterior, entre otros</a:t>
                      </a:r>
                      <a:r>
                        <a:rPr lang="es-MX" sz="1350" kern="1200" dirty="0" smtClean="0">
                          <a:solidFill>
                            <a:schemeClr val="dk1"/>
                          </a:solidFill>
                          <a:effectLst/>
                          <a:latin typeface="+mn-lt"/>
                          <a:ea typeface="+mn-ea"/>
                          <a:cs typeface="+mn-cs"/>
                        </a:rPr>
                        <a:t>. Una parte para</a:t>
                      </a:r>
                      <a:r>
                        <a:rPr lang="es-MX" sz="1350" kern="1200" baseline="0" dirty="0" smtClean="0">
                          <a:solidFill>
                            <a:schemeClr val="dk1"/>
                          </a:solidFill>
                          <a:effectLst/>
                          <a:latin typeface="+mn-lt"/>
                          <a:ea typeface="+mn-ea"/>
                          <a:cs typeface="+mn-cs"/>
                        </a:rPr>
                        <a:t> fomentar equidad en servicios salud.</a:t>
                      </a:r>
                      <a:endParaRPr lang="es-MX" sz="135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s-MX" sz="1350" dirty="0" smtClean="0"/>
                        <a:t>FAIS</a:t>
                      </a:r>
                      <a:endParaRPr lang="es-MX" sz="1350" dirty="0"/>
                    </a:p>
                  </a:txBody>
                  <a:tcPr/>
                </a:tc>
                <a:tc>
                  <a:txBody>
                    <a:bodyPr/>
                    <a:lstStyle/>
                    <a:p>
                      <a:r>
                        <a:rPr lang="es-ES_tradnl" sz="1350" kern="1200" dirty="0" smtClean="0">
                          <a:solidFill>
                            <a:schemeClr val="dk1"/>
                          </a:solidFill>
                          <a:effectLst/>
                          <a:latin typeface="+mn-lt"/>
                          <a:ea typeface="+mn-ea"/>
                          <a:cs typeface="+mn-cs"/>
                        </a:rPr>
                        <a:t>Participación de la entidad en el promedio nacional de carencias de la población en extrema pobreza; número de carencias promedio de la población en pobreza extrema; población en pobreza extrema de la entidad, entre otros.</a:t>
                      </a:r>
                      <a:endParaRPr lang="es-MX" sz="1350" dirty="0"/>
                    </a:p>
                  </a:txBody>
                  <a:tcPr/>
                </a:tc>
                <a:extLst>
                  <a:ext uri="{0D108BD9-81ED-4DB2-BD59-A6C34878D82A}">
                    <a16:rowId xmlns:a16="http://schemas.microsoft.com/office/drawing/2014/main" val="10003"/>
                  </a:ext>
                </a:extLst>
              </a:tr>
              <a:tr h="370840">
                <a:tc>
                  <a:txBody>
                    <a:bodyPr/>
                    <a:lstStyle/>
                    <a:p>
                      <a:r>
                        <a:rPr lang="es-MX" sz="1350" dirty="0" smtClean="0"/>
                        <a:t>FORTAMUN</a:t>
                      </a:r>
                      <a:endParaRPr lang="es-MX" sz="1350" dirty="0"/>
                    </a:p>
                  </a:txBody>
                  <a:tcPr/>
                </a:tc>
                <a:tc>
                  <a:txBody>
                    <a:bodyPr/>
                    <a:lstStyle/>
                    <a:p>
                      <a:r>
                        <a:rPr lang="es-ES_tradnl" sz="1350" kern="1200" dirty="0" smtClean="0">
                          <a:solidFill>
                            <a:schemeClr val="dk1"/>
                          </a:solidFill>
                          <a:effectLst/>
                          <a:latin typeface="+mn-lt"/>
                          <a:ea typeface="+mn-ea"/>
                          <a:cs typeface="+mn-cs"/>
                        </a:rPr>
                        <a:t>SHCP distribuye este fondo a las entidades federativas en proporción directa al número de habitantes de</a:t>
                      </a:r>
                      <a:r>
                        <a:rPr lang="es-ES_tradnl" sz="1350" kern="1200" baseline="0" dirty="0" smtClean="0">
                          <a:solidFill>
                            <a:schemeClr val="dk1"/>
                          </a:solidFill>
                          <a:effectLst/>
                          <a:latin typeface="+mn-lt"/>
                          <a:ea typeface="+mn-ea"/>
                          <a:cs typeface="+mn-cs"/>
                        </a:rPr>
                        <a:t> </a:t>
                      </a:r>
                      <a:r>
                        <a:rPr lang="es-ES_tradnl" sz="1350" kern="1200" dirty="0" smtClean="0">
                          <a:solidFill>
                            <a:schemeClr val="dk1"/>
                          </a:solidFill>
                          <a:effectLst/>
                          <a:latin typeface="+mn-lt"/>
                          <a:ea typeface="+mn-ea"/>
                          <a:cs typeface="+mn-cs"/>
                        </a:rPr>
                        <a:t>cada estado.</a:t>
                      </a:r>
                      <a:endParaRPr lang="es-MX" sz="1350" dirty="0"/>
                    </a:p>
                  </a:txBody>
                  <a:tcPr/>
                </a:tc>
                <a:extLst>
                  <a:ext uri="{0D108BD9-81ED-4DB2-BD59-A6C34878D82A}">
                    <a16:rowId xmlns:a16="http://schemas.microsoft.com/office/drawing/2014/main" val="10004"/>
                  </a:ext>
                </a:extLst>
              </a:tr>
              <a:tr h="370840">
                <a:tc>
                  <a:txBody>
                    <a:bodyPr/>
                    <a:lstStyle/>
                    <a:p>
                      <a:r>
                        <a:rPr lang="es-MX" sz="1350" dirty="0" smtClean="0"/>
                        <a:t>FAM</a:t>
                      </a:r>
                      <a:endParaRPr lang="es-MX" sz="1350" dirty="0"/>
                    </a:p>
                  </a:txBody>
                  <a:tcPr/>
                </a:tc>
                <a:tc>
                  <a:txBody>
                    <a:bodyPr/>
                    <a:lstStyle/>
                    <a:p>
                      <a:r>
                        <a:rPr lang="es-MX" sz="1350" b="0" i="0" kern="1200" dirty="0" smtClean="0">
                          <a:solidFill>
                            <a:schemeClr val="dk1"/>
                          </a:solidFill>
                          <a:effectLst/>
                          <a:latin typeface="+mn-lt"/>
                          <a:ea typeface="+mn-ea"/>
                          <a:cs typeface="+mn-cs"/>
                        </a:rPr>
                        <a:t>Coeficiente de Matrícula educación básica entidad/nacional, Coeficiente de inasistencia escolar, Coeficiente de Crecimiento Poblacional, Coeficiente de Grado de Marginación,</a:t>
                      </a:r>
                      <a:r>
                        <a:rPr lang="es-MX" sz="1350" b="0" i="0" kern="1200" baseline="0" dirty="0" smtClean="0">
                          <a:solidFill>
                            <a:schemeClr val="dk1"/>
                          </a:solidFill>
                          <a:effectLst/>
                          <a:latin typeface="+mn-lt"/>
                          <a:ea typeface="+mn-ea"/>
                          <a:cs typeface="+mn-cs"/>
                        </a:rPr>
                        <a:t> matricula de educación  media superior, número de universidades públicas estatales (inercia, rezago, calidad y avance). Componente asistencia social: Índice de Vulnerabilidad Social y el Índice de Desempeño respecto Estrategia Social Alimentaria.  </a:t>
                      </a:r>
                      <a:endParaRPr lang="es-MX" sz="1350" dirty="0"/>
                    </a:p>
                  </a:txBody>
                  <a:tcPr/>
                </a:tc>
                <a:extLst>
                  <a:ext uri="{0D108BD9-81ED-4DB2-BD59-A6C34878D82A}">
                    <a16:rowId xmlns:a16="http://schemas.microsoft.com/office/drawing/2014/main" val="10005"/>
                  </a:ext>
                </a:extLst>
              </a:tr>
              <a:tr h="370840">
                <a:tc>
                  <a:txBody>
                    <a:bodyPr/>
                    <a:lstStyle/>
                    <a:p>
                      <a:r>
                        <a:rPr lang="es-MX" sz="1350" dirty="0" smtClean="0"/>
                        <a:t>FAETA</a:t>
                      </a:r>
                      <a:endParaRPr lang="es-MX" sz="13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350" i="0" kern="1200" dirty="0" smtClean="0">
                          <a:solidFill>
                            <a:schemeClr val="dk1"/>
                          </a:solidFill>
                          <a:effectLst/>
                          <a:latin typeface="+mn-lt"/>
                          <a:ea typeface="+mn-ea"/>
                          <a:cs typeface="+mn-cs"/>
                        </a:rPr>
                        <a:t>Rezago en alfabetización, educación básica y formación para el trabajo. También se consideran los registros de planteles, instalaciones educativas y plantillas de personal.</a:t>
                      </a:r>
                      <a:endParaRPr lang="es-MX" sz="135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6"/>
                  </a:ext>
                </a:extLst>
              </a:tr>
              <a:tr h="370840">
                <a:tc>
                  <a:txBody>
                    <a:bodyPr/>
                    <a:lstStyle/>
                    <a:p>
                      <a:r>
                        <a:rPr lang="es-MX" sz="1350" dirty="0" smtClean="0"/>
                        <a:t>FASP</a:t>
                      </a:r>
                      <a:endParaRPr lang="es-MX" sz="1350" dirty="0"/>
                    </a:p>
                  </a:txBody>
                  <a:tcPr/>
                </a:tc>
                <a:tc>
                  <a:txBody>
                    <a:bodyPr/>
                    <a:lstStyle/>
                    <a:p>
                      <a:r>
                        <a:rPr lang="es-ES_tradnl" sz="1350" kern="1200" dirty="0" smtClean="0">
                          <a:solidFill>
                            <a:schemeClr val="dk1"/>
                          </a:solidFill>
                          <a:effectLst/>
                          <a:latin typeface="+mn-lt"/>
                          <a:ea typeface="+mn-ea"/>
                          <a:cs typeface="+mn-cs"/>
                        </a:rPr>
                        <a:t>Número de habitantes de los Estados; el índice de ocupación penitenciaria; la implementación de programas de prevención del delito; los recursos destinados a apoyar las acciones en materia de seguridad pública desarrollen los municipios, y el avance en la aplicación del Programa Nacional de Seguridad Pública en materia de profesionalización, equipamiento, modernización tecnológica e infraestructura. </a:t>
                      </a:r>
                      <a:endParaRPr lang="es-MX" sz="1350" dirty="0"/>
                    </a:p>
                  </a:txBody>
                  <a:tcPr/>
                </a:tc>
                <a:extLst>
                  <a:ext uri="{0D108BD9-81ED-4DB2-BD59-A6C34878D82A}">
                    <a16:rowId xmlns:a16="http://schemas.microsoft.com/office/drawing/2014/main" val="10007"/>
                  </a:ext>
                </a:extLst>
              </a:tr>
              <a:tr h="370840">
                <a:tc>
                  <a:txBody>
                    <a:bodyPr/>
                    <a:lstStyle/>
                    <a:p>
                      <a:r>
                        <a:rPr lang="es-MX" sz="1350" dirty="0" smtClean="0"/>
                        <a:t>FAFEF</a:t>
                      </a:r>
                      <a:endParaRPr lang="es-MX" sz="1350" dirty="0"/>
                    </a:p>
                  </a:txBody>
                  <a:tcPr/>
                </a:tc>
                <a:tc>
                  <a:txBody>
                    <a:bodyPr/>
                    <a:lstStyle/>
                    <a:p>
                      <a:r>
                        <a:rPr lang="es-ES_tradnl" sz="1350" kern="1200" dirty="0" smtClean="0">
                          <a:solidFill>
                            <a:schemeClr val="dk1"/>
                          </a:solidFill>
                          <a:effectLst/>
                          <a:latin typeface="+mn-lt"/>
                          <a:ea typeface="+mn-ea"/>
                          <a:cs typeface="+mn-cs"/>
                        </a:rPr>
                        <a:t>PIB per cápita local, población, crecimiento</a:t>
                      </a:r>
                      <a:r>
                        <a:rPr lang="es-ES_tradnl" sz="1350" kern="1200" baseline="0" dirty="0" smtClean="0">
                          <a:solidFill>
                            <a:schemeClr val="dk1"/>
                          </a:solidFill>
                          <a:effectLst/>
                          <a:latin typeface="+mn-lt"/>
                          <a:ea typeface="+mn-ea"/>
                          <a:cs typeface="+mn-cs"/>
                        </a:rPr>
                        <a:t> del FAFEF entre 2007 y el año actual.</a:t>
                      </a:r>
                      <a:endParaRPr lang="es-MX" sz="135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68059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466704" y="2442051"/>
            <a:ext cx="8327831" cy="1362075"/>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s-ES" sz="4800" dirty="0"/>
              <a:t>Arquitectura </a:t>
            </a:r>
            <a:r>
              <a:rPr lang="es-ES" sz="4800" dirty="0" smtClean="0"/>
              <a:t/>
            </a:r>
            <a:br>
              <a:rPr lang="es-ES" sz="4800" dirty="0" smtClean="0"/>
            </a:br>
            <a:r>
              <a:rPr lang="es-ES" sz="4800" dirty="0" smtClean="0"/>
              <a:t>del </a:t>
            </a:r>
            <a:r>
              <a:rPr lang="es-ES" sz="4800" dirty="0">
                <a:solidFill>
                  <a:srgbClr val="FF0000"/>
                </a:solidFill>
              </a:rPr>
              <a:t>Ramo 23</a:t>
            </a:r>
            <a:endParaRPr lang="es-ES" sz="4800" dirty="0"/>
          </a:p>
        </p:txBody>
      </p:sp>
      <p:pic>
        <p:nvPicPr>
          <p:cNvPr id="5" name="Imagen 4" descr="flec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35" y="1374907"/>
            <a:ext cx="975543" cy="1067144"/>
          </a:xfrm>
          <a:prstGeom prst="rect">
            <a:avLst/>
          </a:prstGeom>
        </p:spPr>
      </p:pic>
    </p:spTree>
    <p:extLst>
      <p:ext uri="{BB962C8B-B14F-4D97-AF65-F5344CB8AC3E}">
        <p14:creationId xmlns:p14="http://schemas.microsoft.com/office/powerpoint/2010/main" val="2083576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64263" y="6031670"/>
            <a:ext cx="7683193" cy="215444"/>
          </a:xfrm>
          <a:prstGeom prst="rect">
            <a:avLst/>
          </a:prstGeom>
        </p:spPr>
        <p:txBody>
          <a:bodyPr wrap="square">
            <a:spAutoFit/>
          </a:bodyPr>
          <a:lstStyle/>
          <a:p>
            <a:r>
              <a:rPr lang="es-MX" sz="800" i="0" u="none" strike="noStrike" dirty="0" smtClean="0">
                <a:solidFill>
                  <a:srgbClr val="000000"/>
                </a:solidFill>
                <a:effectLst/>
                <a:latin typeface="Arial"/>
                <a:cs typeface="Arial"/>
              </a:rPr>
              <a:t>Fuente: Elaborado por México Evalúa con información del portal de Transparencia Presupuestaria y Cuentas Públicas de  la SHCP, cifras de 2017 preliminares. </a:t>
            </a:r>
            <a:endParaRPr lang="es-MX" sz="800" dirty="0">
              <a:latin typeface="Arial"/>
              <a:cs typeface="Arial"/>
            </a:endParaRPr>
          </a:p>
        </p:txBody>
      </p:sp>
      <p:sp>
        <p:nvSpPr>
          <p:cNvPr id="3" name="CuadroTexto 2"/>
          <p:cNvSpPr txBox="1"/>
          <p:nvPr/>
        </p:nvSpPr>
        <p:spPr>
          <a:xfrm>
            <a:off x="126252" y="126261"/>
            <a:ext cx="8919346" cy="584776"/>
          </a:xfrm>
          <a:prstGeom prst="rect">
            <a:avLst/>
          </a:prstGeom>
          <a:noFill/>
        </p:spPr>
        <p:txBody>
          <a:bodyPr wrap="square" rtlCol="0">
            <a:spAutoFit/>
          </a:bodyPr>
          <a:lstStyle/>
          <a:p>
            <a:pPr algn="ctr"/>
            <a:r>
              <a:rPr lang="es-ES" sz="3200" b="1" dirty="0"/>
              <a:t>¿Por qué analizar el Ramo23?</a:t>
            </a:r>
            <a:endParaRPr lang="es-ES" sz="3200" dirty="0"/>
          </a:p>
        </p:txBody>
      </p:sp>
      <p:sp>
        <p:nvSpPr>
          <p:cNvPr id="7" name="CuadroTexto 6"/>
          <p:cNvSpPr txBox="1"/>
          <p:nvPr/>
        </p:nvSpPr>
        <p:spPr>
          <a:xfrm>
            <a:off x="482729" y="898679"/>
            <a:ext cx="8414337" cy="1477328"/>
          </a:xfrm>
          <a:prstGeom prst="rect">
            <a:avLst/>
          </a:prstGeom>
          <a:noFill/>
        </p:spPr>
        <p:txBody>
          <a:bodyPr wrap="square" rtlCol="0">
            <a:spAutoFit/>
          </a:bodyPr>
          <a:lstStyle/>
          <a:p>
            <a:pPr algn="ctr"/>
            <a:r>
              <a:rPr lang="es-ES" b="1" dirty="0">
                <a:cs typeface="Calibri"/>
              </a:rPr>
              <a:t>El </a:t>
            </a:r>
            <a:r>
              <a:rPr lang="es-ES" b="1" dirty="0">
                <a:solidFill>
                  <a:srgbClr val="FF0000"/>
                </a:solidFill>
                <a:cs typeface="Calibri"/>
              </a:rPr>
              <a:t>Ramo 23 </a:t>
            </a:r>
            <a:r>
              <a:rPr lang="es-ES" b="1" dirty="0">
                <a:cs typeface="Calibri"/>
              </a:rPr>
              <a:t>estuvo dentro de los dos Ramos que </a:t>
            </a:r>
            <a:r>
              <a:rPr lang="es-ES" b="1" dirty="0">
                <a:solidFill>
                  <a:srgbClr val="FF0000"/>
                </a:solidFill>
                <a:cs typeface="Calibri"/>
              </a:rPr>
              <a:t>gastaron más </a:t>
            </a:r>
            <a:r>
              <a:rPr lang="es-ES" b="1" dirty="0" smtClean="0">
                <a:cs typeface="Calibri"/>
              </a:rPr>
              <a:t/>
            </a:r>
            <a:br>
              <a:rPr lang="es-ES" b="1" dirty="0" smtClean="0">
                <a:cs typeface="Calibri"/>
              </a:rPr>
            </a:br>
            <a:r>
              <a:rPr lang="es-ES" b="1" dirty="0" smtClean="0">
                <a:cs typeface="Calibri"/>
              </a:rPr>
              <a:t>por </a:t>
            </a:r>
            <a:r>
              <a:rPr lang="es-ES" b="1" dirty="0">
                <a:cs typeface="Calibri"/>
              </a:rPr>
              <a:t>encima de su presupuesto.</a:t>
            </a:r>
          </a:p>
          <a:p>
            <a:pPr algn="ctr"/>
            <a:endParaRPr lang="es-ES" b="1" dirty="0">
              <a:cs typeface="Calibri"/>
            </a:endParaRPr>
          </a:p>
          <a:p>
            <a:pPr algn="ctr"/>
            <a:r>
              <a:rPr lang="es-ES" b="1" dirty="0">
                <a:cs typeface="Calibri"/>
              </a:rPr>
              <a:t>El </a:t>
            </a:r>
            <a:r>
              <a:rPr lang="es-ES" b="1" dirty="0">
                <a:solidFill>
                  <a:srgbClr val="FF0000"/>
                </a:solidFill>
                <a:cs typeface="Calibri"/>
              </a:rPr>
              <a:t>Ramo 23 gastó 494 mil millones de pesos </a:t>
            </a:r>
            <a:r>
              <a:rPr lang="es-ES" b="1" dirty="0">
                <a:cs typeface="Calibri"/>
              </a:rPr>
              <a:t>por arriba </a:t>
            </a:r>
            <a:r>
              <a:rPr lang="es-ES" b="1" dirty="0" smtClean="0">
                <a:cs typeface="Calibri"/>
              </a:rPr>
              <a:t/>
            </a:r>
            <a:br>
              <a:rPr lang="es-ES" b="1" dirty="0" smtClean="0">
                <a:cs typeface="Calibri"/>
              </a:rPr>
            </a:br>
            <a:r>
              <a:rPr lang="es-ES" b="1" dirty="0" smtClean="0">
                <a:cs typeface="Calibri"/>
              </a:rPr>
              <a:t>de </a:t>
            </a:r>
            <a:r>
              <a:rPr lang="es-ES" b="1" dirty="0">
                <a:cs typeface="Calibri"/>
              </a:rPr>
              <a:t>lo que tenía aprobado de 2013 a 2017</a:t>
            </a:r>
            <a:r>
              <a:rPr lang="es-ES" b="1" dirty="0" smtClean="0">
                <a:cs typeface="Calibri"/>
              </a:rPr>
              <a:t>.</a:t>
            </a:r>
            <a:endParaRPr lang="es-MX" b="1" dirty="0">
              <a:cs typeface="Calibri"/>
            </a:endParaRPr>
          </a:p>
        </p:txBody>
      </p:sp>
      <p:pic>
        <p:nvPicPr>
          <p:cNvPr id="8" name="Imagen 7" descr="grafico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 y="2579161"/>
            <a:ext cx="8638032" cy="3377184"/>
          </a:xfrm>
          <a:prstGeom prst="rect">
            <a:avLst/>
          </a:prstGeom>
        </p:spPr>
      </p:pic>
    </p:spTree>
    <p:extLst>
      <p:ext uri="{BB962C8B-B14F-4D97-AF65-F5344CB8AC3E}">
        <p14:creationId xmlns:p14="http://schemas.microsoft.com/office/powerpoint/2010/main" val="1113534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t>¿Por qué analizar el Ramo23</a:t>
            </a:r>
            <a:r>
              <a:rPr lang="es-ES" b="1" dirty="0" smtClean="0"/>
              <a:t>?</a:t>
            </a:r>
            <a:endParaRPr lang="es-ES" dirty="0"/>
          </a:p>
        </p:txBody>
      </p:sp>
      <p:pic>
        <p:nvPicPr>
          <p:cNvPr id="4" name="Marcador de contenido 3" descr="Captura de pantalla 2018-11-22 a la(s) 10.33.18.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7983" b="16291"/>
          <a:stretch/>
        </p:blipFill>
        <p:spPr>
          <a:xfrm>
            <a:off x="457200" y="1713855"/>
            <a:ext cx="8229600" cy="4412308"/>
          </a:xfrm>
        </p:spPr>
      </p:pic>
      <p:sp>
        <p:nvSpPr>
          <p:cNvPr id="5" name="CuadroTexto 4"/>
          <p:cNvSpPr txBox="1"/>
          <p:nvPr/>
        </p:nvSpPr>
        <p:spPr>
          <a:xfrm>
            <a:off x="2622526" y="1253620"/>
            <a:ext cx="3572763" cy="369332"/>
          </a:xfrm>
          <a:prstGeom prst="rect">
            <a:avLst/>
          </a:prstGeom>
          <a:noFill/>
        </p:spPr>
        <p:txBody>
          <a:bodyPr wrap="none" rtlCol="0">
            <a:spAutoFit/>
          </a:bodyPr>
          <a:lstStyle/>
          <a:p>
            <a:r>
              <a:rPr lang="es-ES" b="1" dirty="0" smtClean="0"/>
              <a:t>Sobregasto acumulado 2013 a 2017</a:t>
            </a:r>
            <a:endParaRPr lang="es-ES" b="1" dirty="0"/>
          </a:p>
        </p:txBody>
      </p:sp>
    </p:spTree>
    <p:extLst>
      <p:ext uri="{BB962C8B-B14F-4D97-AF65-F5344CB8AC3E}">
        <p14:creationId xmlns:p14="http://schemas.microsoft.com/office/powerpoint/2010/main" val="25128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9911" y="993721"/>
            <a:ext cx="7840134" cy="738664"/>
          </a:xfrm>
          <a:prstGeom prst="rect">
            <a:avLst/>
          </a:prstGeom>
        </p:spPr>
        <p:txBody>
          <a:bodyPr wrap="square">
            <a:spAutoFit/>
          </a:bodyPr>
          <a:lstStyle/>
          <a:p>
            <a:pPr algn="ctr"/>
            <a:r>
              <a:rPr lang="es-ES" sz="1400" dirty="0" smtClean="0">
                <a:latin typeface="Calibri"/>
                <a:cs typeface="Calibri"/>
              </a:rPr>
              <a:t>Uno de los </a:t>
            </a:r>
            <a:r>
              <a:rPr lang="es-ES" sz="1400" b="1" dirty="0" smtClean="0">
                <a:solidFill>
                  <a:srgbClr val="FF0000"/>
                </a:solidFill>
                <a:latin typeface="Calibri"/>
                <a:cs typeface="Calibri"/>
              </a:rPr>
              <a:t>mayores riesgos </a:t>
            </a:r>
            <a:r>
              <a:rPr lang="es-ES" sz="1400" dirty="0" smtClean="0">
                <a:latin typeface="Calibri"/>
                <a:cs typeface="Calibri"/>
              </a:rPr>
              <a:t>está en el manejo del Ramo 23, en la entrega discrecional </a:t>
            </a:r>
            <a:br>
              <a:rPr lang="es-ES" sz="1400" dirty="0" smtClean="0">
                <a:latin typeface="Calibri"/>
                <a:cs typeface="Calibri"/>
              </a:rPr>
            </a:br>
            <a:r>
              <a:rPr lang="es-ES" sz="1400" dirty="0" smtClean="0">
                <a:latin typeface="Calibri"/>
                <a:cs typeface="Calibri"/>
              </a:rPr>
              <a:t>de recursos a gobiernos locales mediante </a:t>
            </a:r>
            <a:r>
              <a:rPr lang="es-ES" sz="1400" b="1" dirty="0" smtClean="0">
                <a:solidFill>
                  <a:srgbClr val="FF0000"/>
                </a:solidFill>
                <a:latin typeface="Calibri"/>
                <a:cs typeface="Calibri"/>
              </a:rPr>
              <a:t>tres programas sin ROP</a:t>
            </a:r>
            <a:r>
              <a:rPr lang="es-ES" sz="1400" dirty="0" smtClean="0">
                <a:latin typeface="Calibri"/>
                <a:cs typeface="Calibri"/>
              </a:rPr>
              <a:t>: Programas Regionales, </a:t>
            </a:r>
            <a:br>
              <a:rPr lang="es-ES" sz="1400" dirty="0" smtClean="0">
                <a:latin typeface="Calibri"/>
                <a:cs typeface="Calibri"/>
              </a:rPr>
            </a:br>
            <a:r>
              <a:rPr lang="es-ES" sz="1400" dirty="0" smtClean="0">
                <a:latin typeface="Calibri"/>
                <a:cs typeface="Calibri"/>
              </a:rPr>
              <a:t>Contingencias Económicas y Fortalecimiento Financiero.</a:t>
            </a:r>
            <a:endParaRPr lang="es-ES" sz="1400" dirty="0">
              <a:latin typeface="Calibri"/>
              <a:cs typeface="Calibri"/>
            </a:endParaRPr>
          </a:p>
        </p:txBody>
      </p:sp>
      <p:sp>
        <p:nvSpPr>
          <p:cNvPr id="2" name="CuadroTexto 1"/>
          <p:cNvSpPr txBox="1"/>
          <p:nvPr/>
        </p:nvSpPr>
        <p:spPr>
          <a:xfrm>
            <a:off x="70554" y="-104713"/>
            <a:ext cx="8918223" cy="1077218"/>
          </a:xfrm>
          <a:prstGeom prst="rect">
            <a:avLst/>
          </a:prstGeom>
          <a:noFill/>
        </p:spPr>
        <p:txBody>
          <a:bodyPr wrap="square" rtlCol="0">
            <a:spAutoFit/>
          </a:bodyPr>
          <a:lstStyle/>
          <a:p>
            <a:pPr algn="ctr"/>
            <a:r>
              <a:rPr lang="es-ES" sz="3200" b="1" dirty="0" smtClean="0"/>
              <a:t>Tamaño de los programas de subsidios discrecionales de R23</a:t>
            </a:r>
            <a:endParaRPr lang="es-ES" sz="3200" b="1" dirty="0"/>
          </a:p>
        </p:txBody>
      </p:sp>
      <p:pic>
        <p:nvPicPr>
          <p:cNvPr id="7" name="Imagen 6" descr="grafico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109" y="2036734"/>
            <a:ext cx="6872111" cy="4327152"/>
          </a:xfrm>
          <a:prstGeom prst="rect">
            <a:avLst/>
          </a:prstGeom>
        </p:spPr>
      </p:pic>
      <p:sp>
        <p:nvSpPr>
          <p:cNvPr id="4" name="CuadroTexto 3"/>
          <p:cNvSpPr txBox="1"/>
          <p:nvPr/>
        </p:nvSpPr>
        <p:spPr>
          <a:xfrm>
            <a:off x="1058334" y="2838776"/>
            <a:ext cx="1368778" cy="369332"/>
          </a:xfrm>
          <a:prstGeom prst="rect">
            <a:avLst/>
          </a:prstGeom>
          <a:noFill/>
        </p:spPr>
        <p:txBody>
          <a:bodyPr wrap="square" rtlCol="0">
            <a:spAutoFit/>
          </a:bodyPr>
          <a:lstStyle/>
          <a:p>
            <a:pPr algn="ctr"/>
            <a:r>
              <a:rPr lang="es-ES" b="1" dirty="0" smtClean="0">
                <a:solidFill>
                  <a:srgbClr val="7F7F7F"/>
                </a:solidFill>
              </a:rPr>
              <a:t>Aprobado</a:t>
            </a:r>
            <a:endParaRPr lang="es-ES" b="1" dirty="0">
              <a:solidFill>
                <a:srgbClr val="7F7F7F"/>
              </a:solidFill>
            </a:endParaRPr>
          </a:p>
        </p:txBody>
      </p:sp>
      <p:sp>
        <p:nvSpPr>
          <p:cNvPr id="6" name="CuadroTexto 5"/>
          <p:cNvSpPr txBox="1"/>
          <p:nvPr/>
        </p:nvSpPr>
        <p:spPr>
          <a:xfrm>
            <a:off x="5613401" y="1652912"/>
            <a:ext cx="1368778" cy="369332"/>
          </a:xfrm>
          <a:prstGeom prst="rect">
            <a:avLst/>
          </a:prstGeom>
          <a:noFill/>
        </p:spPr>
        <p:txBody>
          <a:bodyPr wrap="square" rtlCol="0">
            <a:spAutoFit/>
          </a:bodyPr>
          <a:lstStyle/>
          <a:p>
            <a:pPr algn="ctr"/>
            <a:r>
              <a:rPr lang="es-ES" b="1" dirty="0" smtClean="0">
                <a:solidFill>
                  <a:schemeClr val="bg1">
                    <a:lumMod val="50000"/>
                  </a:schemeClr>
                </a:solidFill>
              </a:rPr>
              <a:t>Ejercido</a:t>
            </a:r>
            <a:endParaRPr lang="es-ES" b="1" dirty="0">
              <a:solidFill>
                <a:schemeClr val="bg1">
                  <a:lumMod val="50000"/>
                </a:schemeClr>
              </a:solidFill>
            </a:endParaRPr>
          </a:p>
        </p:txBody>
      </p:sp>
    </p:spTree>
    <p:extLst>
      <p:ext uri="{BB962C8B-B14F-4D97-AF65-F5344CB8AC3E}">
        <p14:creationId xmlns:p14="http://schemas.microsoft.com/office/powerpoint/2010/main" val="4184573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1693" y="133688"/>
            <a:ext cx="9001038" cy="646331"/>
          </a:xfrm>
          <a:prstGeom prst="rect">
            <a:avLst/>
          </a:prstGeom>
          <a:noFill/>
        </p:spPr>
        <p:txBody>
          <a:bodyPr wrap="square" rtlCol="0">
            <a:spAutoFit/>
          </a:bodyPr>
          <a:lstStyle/>
          <a:p>
            <a:pPr marL="0" lvl="1" algn="ctr"/>
            <a:r>
              <a:rPr lang="es-ES" sz="3600" b="1" dirty="0">
                <a:latin typeface="Calibri"/>
                <a:cs typeface="Calibri"/>
              </a:rPr>
              <a:t>318 mil 465 millones de pesos equivale a</a:t>
            </a:r>
            <a:r>
              <a:rPr lang="es-ES" sz="3600" b="1" dirty="0" smtClean="0">
                <a:latin typeface="Calibri"/>
                <a:cs typeface="Calibri"/>
              </a:rPr>
              <a:t>:</a:t>
            </a:r>
            <a:endParaRPr lang="es-ES" sz="3600" b="1" dirty="0">
              <a:latin typeface="Calibri"/>
              <a:cs typeface="Calibri"/>
            </a:endParaRPr>
          </a:p>
        </p:txBody>
      </p:sp>
      <p:pic>
        <p:nvPicPr>
          <p:cNvPr id="5" name="Imagen 4" descr="grafiquito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56" y="1438248"/>
            <a:ext cx="1310640" cy="591312"/>
          </a:xfrm>
          <a:prstGeom prst="rect">
            <a:avLst/>
          </a:prstGeom>
        </p:spPr>
      </p:pic>
      <p:sp>
        <p:nvSpPr>
          <p:cNvPr id="6" name="CuadroTexto 5"/>
          <p:cNvSpPr txBox="1"/>
          <p:nvPr/>
        </p:nvSpPr>
        <p:spPr>
          <a:xfrm>
            <a:off x="2273726" y="1347539"/>
            <a:ext cx="5789269" cy="738664"/>
          </a:xfrm>
          <a:prstGeom prst="rect">
            <a:avLst/>
          </a:prstGeom>
          <a:noFill/>
        </p:spPr>
        <p:txBody>
          <a:bodyPr wrap="square" rtlCol="0">
            <a:spAutoFit/>
          </a:bodyPr>
          <a:lstStyle/>
          <a:p>
            <a:pPr marL="0" lvl="1"/>
            <a:r>
              <a:rPr lang="es-ES" sz="2100" b="1" dirty="0">
                <a:solidFill>
                  <a:srgbClr val="FF0000"/>
                </a:solidFill>
                <a:latin typeface="Calibri"/>
                <a:cs typeface="Calibri"/>
              </a:rPr>
              <a:t>1.7 veces </a:t>
            </a:r>
            <a:r>
              <a:rPr lang="es-ES" sz="2100" dirty="0">
                <a:latin typeface="Calibri"/>
                <a:cs typeface="Calibri"/>
              </a:rPr>
              <a:t>el gasto de Pensión para Adultos Mayores de 2013 a </a:t>
            </a:r>
            <a:r>
              <a:rPr lang="es-ES" sz="2100" dirty="0" smtClean="0">
                <a:latin typeface="Calibri"/>
                <a:cs typeface="Calibri"/>
              </a:rPr>
              <a:t>2017</a:t>
            </a:r>
            <a:endParaRPr lang="es-ES" sz="2100" dirty="0">
              <a:latin typeface="Calibri"/>
              <a:cs typeface="Calibri"/>
            </a:endParaRPr>
          </a:p>
        </p:txBody>
      </p:sp>
      <p:sp>
        <p:nvSpPr>
          <p:cNvPr id="7" name="CuadroTexto 6"/>
          <p:cNvSpPr txBox="1"/>
          <p:nvPr/>
        </p:nvSpPr>
        <p:spPr>
          <a:xfrm>
            <a:off x="2273726" y="2384472"/>
            <a:ext cx="4869875" cy="738664"/>
          </a:xfrm>
          <a:prstGeom prst="rect">
            <a:avLst/>
          </a:prstGeom>
          <a:noFill/>
        </p:spPr>
        <p:txBody>
          <a:bodyPr wrap="square" rtlCol="0">
            <a:spAutoFit/>
          </a:bodyPr>
          <a:lstStyle/>
          <a:p>
            <a:pPr marL="0" lvl="1"/>
            <a:r>
              <a:rPr lang="es-ES" sz="2100" b="1" dirty="0">
                <a:solidFill>
                  <a:srgbClr val="FF0000"/>
                </a:solidFill>
                <a:latin typeface="Calibri"/>
                <a:cs typeface="Calibri"/>
              </a:rPr>
              <a:t>1.5 veces </a:t>
            </a:r>
            <a:r>
              <a:rPr lang="es-ES" sz="2100" dirty="0">
                <a:latin typeface="Calibri"/>
                <a:cs typeface="Calibri"/>
              </a:rPr>
              <a:t>el gasto de </a:t>
            </a:r>
            <a:r>
              <a:rPr lang="es-MX" sz="2100" dirty="0">
                <a:latin typeface="Calibri"/>
                <a:cs typeface="Calibri"/>
              </a:rPr>
              <a:t>PROSPERA Programa de Inclusión Social </a:t>
            </a:r>
            <a:r>
              <a:rPr lang="es-ES" sz="2100" dirty="0">
                <a:latin typeface="Calibri"/>
                <a:cs typeface="Calibri"/>
              </a:rPr>
              <a:t>de 2013 a 2017</a:t>
            </a:r>
          </a:p>
        </p:txBody>
      </p:sp>
      <p:pic>
        <p:nvPicPr>
          <p:cNvPr id="8" name="Imagen 7" descr="grafiquito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456" y="2531824"/>
            <a:ext cx="1310640" cy="591312"/>
          </a:xfrm>
          <a:prstGeom prst="rect">
            <a:avLst/>
          </a:prstGeom>
        </p:spPr>
      </p:pic>
      <p:sp>
        <p:nvSpPr>
          <p:cNvPr id="9" name="CuadroTexto 8"/>
          <p:cNvSpPr txBox="1"/>
          <p:nvPr/>
        </p:nvSpPr>
        <p:spPr>
          <a:xfrm>
            <a:off x="69448" y="4888453"/>
            <a:ext cx="2902797" cy="1061829"/>
          </a:xfrm>
          <a:prstGeom prst="rect">
            <a:avLst/>
          </a:prstGeom>
          <a:noFill/>
        </p:spPr>
        <p:txBody>
          <a:bodyPr wrap="square" rtlCol="0">
            <a:spAutoFit/>
          </a:bodyPr>
          <a:lstStyle/>
          <a:p>
            <a:pPr marL="0" lvl="1" indent="0" algn="ctr">
              <a:buNone/>
            </a:pPr>
            <a:r>
              <a:rPr lang="es-ES" sz="2100" b="1" dirty="0">
                <a:solidFill>
                  <a:srgbClr val="FF0000"/>
                </a:solidFill>
                <a:latin typeface="Calibri"/>
                <a:cs typeface="Calibri"/>
              </a:rPr>
              <a:t>16.8 veces </a:t>
            </a:r>
            <a:r>
              <a:rPr lang="es-ES" sz="2100" dirty="0">
                <a:latin typeface="Calibri"/>
                <a:cs typeface="Calibri"/>
              </a:rPr>
              <a:t>el gasto de Estancias infantiles de 2013 a 2017.</a:t>
            </a:r>
          </a:p>
        </p:txBody>
      </p:sp>
      <p:sp>
        <p:nvSpPr>
          <p:cNvPr id="10" name="CuadroTexto 9"/>
          <p:cNvSpPr txBox="1"/>
          <p:nvPr/>
        </p:nvSpPr>
        <p:spPr>
          <a:xfrm>
            <a:off x="3114456" y="4888453"/>
            <a:ext cx="2902797" cy="738664"/>
          </a:xfrm>
          <a:prstGeom prst="rect">
            <a:avLst/>
          </a:prstGeom>
          <a:noFill/>
        </p:spPr>
        <p:txBody>
          <a:bodyPr wrap="square" rtlCol="0">
            <a:spAutoFit/>
          </a:bodyPr>
          <a:lstStyle/>
          <a:p>
            <a:pPr marL="0" lvl="1" indent="0" algn="ctr">
              <a:buNone/>
            </a:pPr>
            <a:r>
              <a:rPr lang="es-ES" sz="2100" b="1" dirty="0">
                <a:solidFill>
                  <a:srgbClr val="FF0000"/>
                </a:solidFill>
                <a:latin typeface="Calibri"/>
                <a:cs typeface="Calibri"/>
              </a:rPr>
              <a:t>45% </a:t>
            </a:r>
            <a:r>
              <a:rPr lang="es-ES" sz="2100" dirty="0">
                <a:latin typeface="Calibri"/>
                <a:cs typeface="Calibri"/>
              </a:rPr>
              <a:t>del gasto funcional en Educación de 2017</a:t>
            </a:r>
          </a:p>
        </p:txBody>
      </p:sp>
      <p:sp>
        <p:nvSpPr>
          <p:cNvPr id="11" name="CuadroTexto 10"/>
          <p:cNvSpPr txBox="1"/>
          <p:nvPr/>
        </p:nvSpPr>
        <p:spPr>
          <a:xfrm>
            <a:off x="6159464" y="4888453"/>
            <a:ext cx="2902797" cy="1384995"/>
          </a:xfrm>
          <a:prstGeom prst="rect">
            <a:avLst/>
          </a:prstGeom>
          <a:noFill/>
        </p:spPr>
        <p:txBody>
          <a:bodyPr wrap="square" rtlCol="0">
            <a:spAutoFit/>
          </a:bodyPr>
          <a:lstStyle/>
          <a:p>
            <a:pPr marL="0" lvl="1" indent="0" algn="ctr">
              <a:buNone/>
            </a:pPr>
            <a:r>
              <a:rPr lang="es-ES" sz="2100" dirty="0">
                <a:solidFill>
                  <a:srgbClr val="FF0000"/>
                </a:solidFill>
                <a:latin typeface="Calibri"/>
                <a:cs typeface="Calibri"/>
              </a:rPr>
              <a:t>92% </a:t>
            </a:r>
            <a:r>
              <a:rPr lang="es-MX" sz="2100" dirty="0">
                <a:latin typeface="Calibri"/>
                <a:cs typeface="Calibri"/>
              </a:rPr>
              <a:t>del gasto en inversión pública del Gobierno federal en 2017</a:t>
            </a:r>
            <a:endParaRPr lang="es-ES" sz="2100" dirty="0">
              <a:latin typeface="Calibri"/>
              <a:cs typeface="Calibri"/>
            </a:endParaRPr>
          </a:p>
        </p:txBody>
      </p:sp>
      <p:pic>
        <p:nvPicPr>
          <p:cNvPr id="12" name="Imagen 11" descr="grafiquito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499" y="4262927"/>
            <a:ext cx="2634694" cy="559383"/>
          </a:xfrm>
          <a:prstGeom prst="rect">
            <a:avLst/>
          </a:prstGeom>
        </p:spPr>
      </p:pic>
      <p:pic>
        <p:nvPicPr>
          <p:cNvPr id="13" name="Imagen 12" descr="grafiquito0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7322" y="3645246"/>
            <a:ext cx="1177064" cy="1177064"/>
          </a:xfrm>
          <a:prstGeom prst="rect">
            <a:avLst/>
          </a:prstGeom>
        </p:spPr>
      </p:pic>
      <p:pic>
        <p:nvPicPr>
          <p:cNvPr id="14" name="Imagen 13" descr="grafiquito0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0040" y="3640666"/>
            <a:ext cx="1181644" cy="1181644"/>
          </a:xfrm>
          <a:prstGeom prst="rect">
            <a:avLst/>
          </a:prstGeom>
        </p:spPr>
      </p:pic>
    </p:spTree>
    <p:extLst>
      <p:ext uri="{BB962C8B-B14F-4D97-AF65-F5344CB8AC3E}">
        <p14:creationId xmlns:p14="http://schemas.microsoft.com/office/powerpoint/2010/main" val="3611035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176236" y="6070191"/>
            <a:ext cx="7683193" cy="215444"/>
          </a:xfrm>
          <a:prstGeom prst="rect">
            <a:avLst/>
          </a:prstGeom>
        </p:spPr>
        <p:txBody>
          <a:bodyPr wrap="square">
            <a:spAutoFit/>
          </a:bodyPr>
          <a:lstStyle/>
          <a:p>
            <a:r>
              <a:rPr lang="es-MX" sz="800" i="0" u="none" strike="noStrike" dirty="0" smtClean="0">
                <a:solidFill>
                  <a:srgbClr val="000000"/>
                </a:solidFill>
                <a:effectLst/>
                <a:latin typeface="Arial"/>
                <a:cs typeface="Arial"/>
              </a:rPr>
              <a:t>Fuente: Elaborado por México Evalúa con información de la LFPRH.</a:t>
            </a:r>
            <a:endParaRPr lang="es-MX" sz="800" dirty="0">
              <a:latin typeface="Arial"/>
              <a:cs typeface="Arial"/>
            </a:endParaRPr>
          </a:p>
        </p:txBody>
      </p:sp>
      <p:sp>
        <p:nvSpPr>
          <p:cNvPr id="3" name="CuadroTexto 2"/>
          <p:cNvSpPr txBox="1"/>
          <p:nvPr/>
        </p:nvSpPr>
        <p:spPr>
          <a:xfrm>
            <a:off x="128509" y="143623"/>
            <a:ext cx="8920054" cy="584776"/>
          </a:xfrm>
          <a:prstGeom prst="rect">
            <a:avLst/>
          </a:prstGeom>
          <a:noFill/>
        </p:spPr>
        <p:txBody>
          <a:bodyPr wrap="square" rtlCol="0">
            <a:spAutoFit/>
          </a:bodyPr>
          <a:lstStyle/>
          <a:p>
            <a:pPr algn="ctr"/>
            <a:r>
              <a:rPr lang="es-ES" sz="3200" b="1" dirty="0">
                <a:solidFill>
                  <a:srgbClr val="000000"/>
                </a:solidFill>
              </a:rPr>
              <a:t>Inconsistencia con criterios ya </a:t>
            </a:r>
            <a:r>
              <a:rPr lang="es-ES" sz="3200" b="1" dirty="0" smtClean="0">
                <a:solidFill>
                  <a:srgbClr val="000000"/>
                </a:solidFill>
              </a:rPr>
              <a:t>regulados</a:t>
            </a:r>
            <a:endParaRPr lang="es-MX" sz="3200" b="1" dirty="0">
              <a:solidFill>
                <a:srgbClr val="000000"/>
              </a:solidFill>
            </a:endParaRPr>
          </a:p>
        </p:txBody>
      </p:sp>
      <p:sp>
        <p:nvSpPr>
          <p:cNvPr id="7" name="CuadroTexto 6"/>
          <p:cNvSpPr txBox="1"/>
          <p:nvPr/>
        </p:nvSpPr>
        <p:spPr>
          <a:xfrm>
            <a:off x="128509" y="876856"/>
            <a:ext cx="8920054" cy="1015663"/>
          </a:xfrm>
          <a:prstGeom prst="rect">
            <a:avLst/>
          </a:prstGeom>
          <a:noFill/>
        </p:spPr>
        <p:txBody>
          <a:bodyPr wrap="square" rtlCol="0">
            <a:spAutoFit/>
          </a:bodyPr>
          <a:lstStyle/>
          <a:p>
            <a:pPr algn="ctr"/>
            <a:r>
              <a:rPr lang="es-MX" sz="2000" dirty="0"/>
              <a:t>La entrega de recursos por medio de estos programas </a:t>
            </a:r>
            <a:r>
              <a:rPr lang="es-MX" sz="2000" b="1" dirty="0">
                <a:solidFill>
                  <a:srgbClr val="FF0000"/>
                </a:solidFill>
              </a:rPr>
              <a:t>contradice las prácticas </a:t>
            </a:r>
            <a:r>
              <a:rPr lang="es-MX" sz="2000" b="1" dirty="0" smtClean="0">
                <a:solidFill>
                  <a:srgbClr val="FF0000"/>
                </a:solidFill>
              </a:rPr>
              <a:t/>
            </a:r>
            <a:br>
              <a:rPr lang="es-MX" sz="2000" b="1" dirty="0" smtClean="0">
                <a:solidFill>
                  <a:srgbClr val="FF0000"/>
                </a:solidFill>
              </a:rPr>
            </a:br>
            <a:r>
              <a:rPr lang="es-MX" sz="2000" b="1" dirty="0" smtClean="0">
                <a:solidFill>
                  <a:srgbClr val="FF0000"/>
                </a:solidFill>
              </a:rPr>
              <a:t>que </a:t>
            </a:r>
            <a:r>
              <a:rPr lang="es-MX" sz="2000" b="1" dirty="0">
                <a:solidFill>
                  <a:srgbClr val="FF0000"/>
                </a:solidFill>
              </a:rPr>
              <a:t>SHCP exige </a:t>
            </a:r>
            <a:r>
              <a:rPr lang="es-MX" sz="2000" dirty="0"/>
              <a:t>a las dependencias para que entreguen recursos </a:t>
            </a:r>
            <a:r>
              <a:rPr lang="es-MX" sz="2000" dirty="0" smtClean="0"/>
              <a:t/>
            </a:r>
            <a:br>
              <a:rPr lang="es-MX" sz="2000" dirty="0" smtClean="0"/>
            </a:br>
            <a:r>
              <a:rPr lang="es-MX" sz="2000" dirty="0" smtClean="0"/>
              <a:t>por </a:t>
            </a:r>
            <a:r>
              <a:rPr lang="es-MX" sz="2000" dirty="0"/>
              <a:t>medio de transferencias y subsidios:</a:t>
            </a:r>
            <a:endParaRPr lang="es-MX" sz="2000" b="1" dirty="0">
              <a:solidFill>
                <a:srgbClr val="000000"/>
              </a:solidFill>
            </a:endParaRPr>
          </a:p>
        </p:txBody>
      </p:sp>
      <p:sp>
        <p:nvSpPr>
          <p:cNvPr id="9" name="CuadroTexto 8"/>
          <p:cNvSpPr txBox="1"/>
          <p:nvPr/>
        </p:nvSpPr>
        <p:spPr>
          <a:xfrm>
            <a:off x="4389120" y="2283000"/>
            <a:ext cx="4537652" cy="4048801"/>
          </a:xfrm>
          <a:prstGeom prst="rect">
            <a:avLst/>
          </a:prstGeom>
          <a:noFill/>
        </p:spPr>
        <p:txBody>
          <a:bodyPr wrap="square" rtlCol="0">
            <a:spAutoFit/>
          </a:bodyPr>
          <a:lstStyle/>
          <a:p>
            <a:pPr lvl="1">
              <a:lnSpc>
                <a:spcPct val="110000"/>
              </a:lnSpc>
            </a:pPr>
            <a:r>
              <a:rPr lang="es-MX" b="1" dirty="0" smtClean="0">
                <a:solidFill>
                  <a:srgbClr val="FF0000"/>
                </a:solidFill>
              </a:rPr>
              <a:t>6. </a:t>
            </a:r>
            <a:r>
              <a:rPr lang="es-MX" dirty="0" smtClean="0"/>
              <a:t>Mecanismos </a:t>
            </a:r>
            <a:r>
              <a:rPr lang="es-MX" dirty="0"/>
              <a:t>de monitoreo y supervisión a la entrega de los recursos</a:t>
            </a:r>
          </a:p>
          <a:p>
            <a:pPr lvl="1">
              <a:lnSpc>
                <a:spcPct val="110000"/>
              </a:lnSpc>
            </a:pPr>
            <a:r>
              <a:rPr lang="es-MX" b="1" dirty="0" smtClean="0">
                <a:solidFill>
                  <a:srgbClr val="FF0000"/>
                </a:solidFill>
              </a:rPr>
              <a:t>7. </a:t>
            </a:r>
            <a:r>
              <a:rPr lang="es-MX" dirty="0" smtClean="0"/>
              <a:t>Buscar </a:t>
            </a:r>
            <a:r>
              <a:rPr lang="es-MX" dirty="0"/>
              <a:t>fuentes alternativas de ingresos para lograr una mayor autosuficiencia</a:t>
            </a:r>
          </a:p>
          <a:p>
            <a:pPr lvl="1">
              <a:lnSpc>
                <a:spcPct val="110000"/>
              </a:lnSpc>
            </a:pPr>
            <a:r>
              <a:rPr lang="es-MX" b="1" dirty="0" smtClean="0">
                <a:solidFill>
                  <a:srgbClr val="FF0000"/>
                </a:solidFill>
              </a:rPr>
              <a:t>8. </a:t>
            </a:r>
            <a:r>
              <a:rPr lang="es-MX" dirty="0" smtClean="0"/>
              <a:t>Evitar </a:t>
            </a:r>
            <a:r>
              <a:rPr lang="es-MX" dirty="0"/>
              <a:t>entregar recursos para fines similares a los de otros programas; </a:t>
            </a:r>
            <a:r>
              <a:rPr lang="es-MX" b="1" dirty="0"/>
              <a:t>duplicidad</a:t>
            </a:r>
            <a:r>
              <a:rPr lang="es-MX" dirty="0"/>
              <a:t> en el ejercicio de los recursos</a:t>
            </a:r>
          </a:p>
          <a:p>
            <a:pPr lvl="1">
              <a:lnSpc>
                <a:spcPct val="110000"/>
              </a:lnSpc>
            </a:pPr>
            <a:r>
              <a:rPr lang="es-MX" b="1" dirty="0" smtClean="0">
                <a:solidFill>
                  <a:srgbClr val="FF0000"/>
                </a:solidFill>
              </a:rPr>
              <a:t>9. </a:t>
            </a:r>
            <a:r>
              <a:rPr lang="es-MX" dirty="0" smtClean="0"/>
              <a:t>Prever </a:t>
            </a:r>
            <a:r>
              <a:rPr lang="es-MX" dirty="0"/>
              <a:t>la </a:t>
            </a:r>
            <a:r>
              <a:rPr lang="es-MX" b="1" dirty="0"/>
              <a:t>temporalidad</a:t>
            </a:r>
            <a:r>
              <a:rPr lang="es-MX" dirty="0"/>
              <a:t> en su otorgamiento</a:t>
            </a:r>
          </a:p>
          <a:p>
            <a:pPr lvl="1">
              <a:lnSpc>
                <a:spcPct val="110000"/>
              </a:lnSpc>
            </a:pPr>
            <a:r>
              <a:rPr lang="es-MX" b="1" dirty="0" smtClean="0">
                <a:solidFill>
                  <a:srgbClr val="FF0000"/>
                </a:solidFill>
              </a:rPr>
              <a:t>10. </a:t>
            </a:r>
            <a:r>
              <a:rPr lang="es-MX" dirty="0" smtClean="0"/>
              <a:t>Evaluar </a:t>
            </a:r>
            <a:r>
              <a:rPr lang="es-MX" dirty="0"/>
              <a:t>los resultados obtenidos</a:t>
            </a:r>
          </a:p>
          <a:p>
            <a:pPr>
              <a:lnSpc>
                <a:spcPct val="110000"/>
              </a:lnSpc>
            </a:pPr>
            <a:endParaRPr lang="es-MX" dirty="0"/>
          </a:p>
          <a:p>
            <a:pPr>
              <a:lnSpc>
                <a:spcPct val="110000"/>
              </a:lnSpc>
            </a:pPr>
            <a:endParaRPr lang="es-ES" dirty="0"/>
          </a:p>
          <a:p>
            <a:pPr>
              <a:lnSpc>
                <a:spcPct val="110000"/>
              </a:lnSpc>
            </a:pPr>
            <a:endParaRPr lang="es-ES" dirty="0"/>
          </a:p>
        </p:txBody>
      </p:sp>
      <p:sp>
        <p:nvSpPr>
          <p:cNvPr id="10" name="CuadroTexto 9"/>
          <p:cNvSpPr txBox="1"/>
          <p:nvPr/>
        </p:nvSpPr>
        <p:spPr>
          <a:xfrm>
            <a:off x="0" y="2283000"/>
            <a:ext cx="4537652" cy="3416320"/>
          </a:xfrm>
          <a:prstGeom prst="rect">
            <a:avLst/>
          </a:prstGeom>
          <a:noFill/>
        </p:spPr>
        <p:txBody>
          <a:bodyPr wrap="square" rtlCol="0">
            <a:spAutoFit/>
          </a:bodyPr>
          <a:lstStyle/>
          <a:p>
            <a:pPr lvl="1"/>
            <a:r>
              <a:rPr lang="es-MX" b="1" dirty="0">
                <a:solidFill>
                  <a:srgbClr val="FF0000"/>
                </a:solidFill>
              </a:rPr>
              <a:t>1. </a:t>
            </a:r>
            <a:r>
              <a:rPr lang="es-MX" dirty="0"/>
              <a:t>Un diseño para ser el </a:t>
            </a:r>
            <a:r>
              <a:rPr lang="es-MX" b="1" dirty="0"/>
              <a:t>medio más eficaz y eficiente </a:t>
            </a:r>
            <a:r>
              <a:rPr lang="es-MX" dirty="0"/>
              <a:t>para alcanzar los </a:t>
            </a:r>
            <a:r>
              <a:rPr lang="es-MX" b="1" dirty="0"/>
              <a:t>objetivos</a:t>
            </a:r>
            <a:r>
              <a:rPr lang="es-MX" dirty="0"/>
              <a:t> y </a:t>
            </a:r>
            <a:r>
              <a:rPr lang="es-MX" b="1" dirty="0"/>
              <a:t>metas</a:t>
            </a:r>
            <a:r>
              <a:rPr lang="es-MX" dirty="0"/>
              <a:t>.</a:t>
            </a:r>
          </a:p>
          <a:p>
            <a:pPr lvl="1"/>
            <a:r>
              <a:rPr lang="es-MX" b="1" dirty="0">
                <a:solidFill>
                  <a:srgbClr val="FF0000"/>
                </a:solidFill>
              </a:rPr>
              <a:t>2. </a:t>
            </a:r>
            <a:r>
              <a:rPr lang="es-MX" dirty="0"/>
              <a:t>Quién y por qué puede recibir un subsidio</a:t>
            </a:r>
            <a:endParaRPr lang="es-MX" b="1" dirty="0"/>
          </a:p>
          <a:p>
            <a:pPr lvl="1"/>
            <a:r>
              <a:rPr lang="es-MX" b="1" dirty="0">
                <a:solidFill>
                  <a:srgbClr val="FF0000"/>
                </a:solidFill>
              </a:rPr>
              <a:t>3. </a:t>
            </a:r>
            <a:r>
              <a:rPr lang="es-MX" dirty="0"/>
              <a:t>Monto maximo del subsidio que puede recibir</a:t>
            </a:r>
          </a:p>
          <a:p>
            <a:pPr lvl="1"/>
            <a:r>
              <a:rPr lang="es-MX" b="1" dirty="0">
                <a:solidFill>
                  <a:srgbClr val="FF0000"/>
                </a:solidFill>
              </a:rPr>
              <a:t>4. </a:t>
            </a:r>
            <a:r>
              <a:rPr lang="es-MX" dirty="0"/>
              <a:t>Acceso equitativo entre los posibles beneficiarios</a:t>
            </a:r>
          </a:p>
          <a:p>
            <a:pPr lvl="1"/>
            <a:r>
              <a:rPr lang="es-MX" b="1" dirty="0">
                <a:solidFill>
                  <a:srgbClr val="FF0000"/>
                </a:solidFill>
              </a:rPr>
              <a:t>5. </a:t>
            </a:r>
            <a:r>
              <a:rPr lang="es-MX" dirty="0"/>
              <a:t>Canalizar recursos </a:t>
            </a:r>
            <a:r>
              <a:rPr lang="es-MX" b="1" dirty="0"/>
              <a:t>exclusivamente</a:t>
            </a:r>
            <a:r>
              <a:rPr lang="es-MX" dirty="0"/>
              <a:t> a quiénes cumplan con los criterios de asignación</a:t>
            </a:r>
          </a:p>
        </p:txBody>
      </p:sp>
      <p:pic>
        <p:nvPicPr>
          <p:cNvPr id="11" name="Imagen 10" descr="flec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96453" y="1987153"/>
            <a:ext cx="282580" cy="309114"/>
          </a:xfrm>
          <a:prstGeom prst="rect">
            <a:avLst/>
          </a:prstGeom>
        </p:spPr>
      </p:pic>
      <p:pic>
        <p:nvPicPr>
          <p:cNvPr id="12" name="Imagen 11" descr="flec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92999" y="1987153"/>
            <a:ext cx="282580" cy="309114"/>
          </a:xfrm>
          <a:prstGeom prst="rect">
            <a:avLst/>
          </a:prstGeom>
        </p:spPr>
      </p:pic>
    </p:spTree>
    <p:extLst>
      <p:ext uri="{BB962C8B-B14F-4D97-AF65-F5344CB8AC3E}">
        <p14:creationId xmlns:p14="http://schemas.microsoft.com/office/powerpoint/2010/main" val="905448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16107</TotalTime>
  <Words>4087</Words>
  <Application>Microsoft Office PowerPoint</Application>
  <PresentationFormat>Presentación en pantalla (4:3)</PresentationFormat>
  <Paragraphs>290</Paragraphs>
  <Slides>34</Slides>
  <Notes>21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34</vt:i4>
      </vt:variant>
    </vt:vector>
  </HeadingPairs>
  <TitlesOfParts>
    <vt:vector size="38" baseType="lpstr">
      <vt:lpstr>Arial</vt:lpstr>
      <vt:lpstr>Calibri</vt:lpstr>
      <vt:lpstr>Lucida Grande</vt:lpstr>
      <vt:lpstr>Tema de Office</vt:lpstr>
      <vt:lpstr>Presentación de PowerPoint</vt:lpstr>
      <vt:lpstr>Presentación de PowerPoint</vt:lpstr>
      <vt:lpstr>Presentación de PowerPoint</vt:lpstr>
      <vt:lpstr>Presentación de PowerPoint</vt:lpstr>
      <vt:lpstr>Presentación de PowerPoint</vt:lpstr>
      <vt:lpstr>¿Por qué analizar el Ramo23?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Lograr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Caja Negra</dc:title>
  <dc:creator>Mariana Campos</dc:creator>
  <cp:lastModifiedBy>Usuario</cp:lastModifiedBy>
  <cp:revision>392</cp:revision>
  <cp:lastPrinted>2018-11-21T22:33:35Z</cp:lastPrinted>
  <dcterms:created xsi:type="dcterms:W3CDTF">2017-07-05T01:40:45Z</dcterms:created>
  <dcterms:modified xsi:type="dcterms:W3CDTF">2018-11-27T18:50:58Z</dcterms:modified>
</cp:coreProperties>
</file>