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48" r:id="rId2"/>
    <p:sldMasterId id="2147483683" r:id="rId3"/>
    <p:sldMasterId id="2147483692" r:id="rId4"/>
  </p:sldMasterIdLst>
  <p:notesMasterIdLst>
    <p:notesMasterId r:id="rId33"/>
  </p:notesMasterIdLst>
  <p:sldIdLst>
    <p:sldId id="256" r:id="rId5"/>
    <p:sldId id="290" r:id="rId6"/>
    <p:sldId id="264" r:id="rId7"/>
    <p:sldId id="280" r:id="rId8"/>
    <p:sldId id="284" r:id="rId9"/>
    <p:sldId id="294" r:id="rId10"/>
    <p:sldId id="295" r:id="rId11"/>
    <p:sldId id="291" r:id="rId12"/>
    <p:sldId id="298" r:id="rId13"/>
    <p:sldId id="292" r:id="rId14"/>
    <p:sldId id="296" r:id="rId15"/>
    <p:sldId id="274" r:id="rId16"/>
    <p:sldId id="297" r:id="rId17"/>
    <p:sldId id="299" r:id="rId18"/>
    <p:sldId id="300" r:id="rId19"/>
    <p:sldId id="306" r:id="rId20"/>
    <p:sldId id="307" r:id="rId21"/>
    <p:sldId id="310" r:id="rId22"/>
    <p:sldId id="308" r:id="rId23"/>
    <p:sldId id="309" r:id="rId24"/>
    <p:sldId id="311" r:id="rId25"/>
    <p:sldId id="286" r:id="rId26"/>
    <p:sldId id="301" r:id="rId27"/>
    <p:sldId id="303" r:id="rId28"/>
    <p:sldId id="304" r:id="rId29"/>
    <p:sldId id="312" r:id="rId30"/>
    <p:sldId id="313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3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5"/>
    <a:srgbClr val="EA485C"/>
    <a:srgbClr val="57BB4B"/>
    <a:srgbClr val="F8993D"/>
    <a:srgbClr val="007494"/>
    <a:srgbClr val="004254"/>
    <a:srgbClr val="74D7F2"/>
    <a:srgbClr val="00BDF2"/>
    <a:srgbClr val="007BE5"/>
    <a:srgbClr val="2BC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92"/>
    <p:restoredTop sz="96018"/>
  </p:normalViewPr>
  <p:slideViewPr>
    <p:cSldViewPr snapToGrid="0" snapToObjects="1" showGuides="1">
      <p:cViewPr varScale="1">
        <p:scale>
          <a:sx n="74" d="100"/>
          <a:sy n="74" d="100"/>
        </p:scale>
        <p:origin x="648" y="54"/>
      </p:cViewPr>
      <p:guideLst>
        <p:guide orient="horz" pos="3997"/>
        <p:guide/>
        <p:guide orient="horz" pos="3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Totalidad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vías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 Sistema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Ferroviario </a:t>
            </a:r>
            <a:r>
              <a:rPr lang="en-US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Mexicano</a:t>
            </a: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kilómetros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Kilómetros de vía </c:v>
                </c:pt>
              </c:strCache>
            </c:strRef>
          </c:tx>
          <c:spPr>
            <a:solidFill>
              <a:srgbClr val="009A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Sheet1!$A$3:$A$25</c:f>
              <c:numCache>
                <c:formatCode>General</c:formatCode>
                <c:ptCount val="23"/>
                <c:pt idx="1">
                  <c:v>2008</c:v>
                </c:pt>
                <c:pt idx="3">
                  <c:v>2009</c:v>
                </c:pt>
                <c:pt idx="5">
                  <c:v>2010</c:v>
                </c:pt>
                <c:pt idx="7">
                  <c:v>2011</c:v>
                </c:pt>
                <c:pt idx="9">
                  <c:v>2012</c:v>
                </c:pt>
                <c:pt idx="11">
                  <c:v>2013</c:v>
                </c:pt>
                <c:pt idx="13">
                  <c:v>2014</c:v>
                </c:pt>
                <c:pt idx="15">
                  <c:v>2015</c:v>
                </c:pt>
                <c:pt idx="17">
                  <c:v>2016</c:v>
                </c:pt>
                <c:pt idx="19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Sheet1!$B$3:$B$25</c:f>
              <c:numCache>
                <c:formatCode>#,##0</c:formatCode>
                <c:ptCount val="23"/>
                <c:pt idx="1">
                  <c:v>26678</c:v>
                </c:pt>
                <c:pt idx="3">
                  <c:v>26708</c:v>
                </c:pt>
                <c:pt idx="5">
                  <c:v>26715</c:v>
                </c:pt>
                <c:pt idx="7">
                  <c:v>26727</c:v>
                </c:pt>
                <c:pt idx="9">
                  <c:v>26727</c:v>
                </c:pt>
                <c:pt idx="11">
                  <c:v>26727</c:v>
                </c:pt>
                <c:pt idx="13">
                  <c:v>26727</c:v>
                </c:pt>
                <c:pt idx="15">
                  <c:v>26727</c:v>
                </c:pt>
                <c:pt idx="17">
                  <c:v>26891</c:v>
                </c:pt>
                <c:pt idx="19">
                  <c:v>26914</c:v>
                </c:pt>
                <c:pt idx="21">
                  <c:v>26914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8-EE45-8B0A-30CDE75C5E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-27"/>
        <c:axId val="223199839"/>
        <c:axId val="223201519"/>
      </c:barChart>
      <c:catAx>
        <c:axId val="22319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23201519"/>
        <c:crosses val="autoZero"/>
        <c:auto val="1"/>
        <c:lblAlgn val="ctr"/>
        <c:lblOffset val="100"/>
        <c:noMultiLvlLbl val="0"/>
      </c:catAx>
      <c:valAx>
        <c:axId val="22320151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2319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74B50-1F7F-8748-8A11-18E6E5C5A5B9}" type="datetimeFigureOut">
              <a:rPr lang="es-ES_tradnl" smtClean="0"/>
              <a:t>28/05/2019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DACA4-8665-1545-A314-38674084753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004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emf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1955892"/>
            <a:ext cx="5364480" cy="23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4" y="6406870"/>
            <a:ext cx="3706626" cy="392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3056"/>
            <a:ext cx="1455834" cy="392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57022" y="6096689"/>
            <a:ext cx="11877816" cy="250844"/>
          </a:xfrm>
          <a:prstGeom prst="rect">
            <a:avLst/>
          </a:prstGeom>
        </p:spPr>
        <p:txBody>
          <a:bodyPr/>
          <a:lstStyle>
            <a:lvl1pPr marL="9525" indent="0">
              <a:lnSpc>
                <a:spcPct val="100000"/>
              </a:lnSpc>
              <a:buNone/>
              <a:tabLst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00">
                <a:latin typeface="Arial" charset="0"/>
                <a:ea typeface="Arial" charset="0"/>
                <a:cs typeface="Arial" charset="0"/>
              </a:defRPr>
            </a:lvl2pPr>
            <a:lvl3pPr>
              <a:defRPr sz="1100">
                <a:latin typeface="Arial" charset="0"/>
                <a:ea typeface="Arial" charset="0"/>
                <a:cs typeface="Arial" charset="0"/>
              </a:defRPr>
            </a:lvl3pPr>
            <a:lvl4pPr>
              <a:defRPr sz="1100">
                <a:latin typeface="Arial" charset="0"/>
                <a:ea typeface="Arial" charset="0"/>
                <a:cs typeface="Arial" charset="0"/>
              </a:defRPr>
            </a:lvl4pPr>
            <a:lvl5pPr>
              <a:defRPr sz="11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>
          <a:xfrm>
            <a:off x="157163" y="1545771"/>
            <a:ext cx="10118725" cy="4202567"/>
          </a:xfrm>
          <a:prstGeom prst="rect">
            <a:avLst/>
          </a:prstGeom>
        </p:spPr>
        <p:txBody>
          <a:bodyPr/>
          <a:lstStyle>
            <a:lvl1pPr>
              <a:buClr>
                <a:srgbClr val="009AC5"/>
              </a:buClr>
              <a:buSzPct val="107000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9AC5"/>
              </a:buClr>
              <a:buSzPct val="107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9AC5"/>
              </a:buClr>
              <a:buSzPct val="107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9AC5"/>
              </a:buClr>
              <a:buSzPct val="107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9AC5"/>
              </a:buClr>
              <a:buSzPct val="107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541" y="6567652"/>
            <a:ext cx="1055662" cy="1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negro">
    <p:bg>
      <p:bgPr>
        <a:solidFill>
          <a:srgbClr val="454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cxnSp>
        <p:nvCxnSpPr>
          <p:cNvPr id="17" name="Straight Connector 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09" y="6408414"/>
            <a:ext cx="3706626" cy="392692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2194"/>
            <a:ext cx="1455834" cy="392692"/>
          </a:xfrm>
          <a:prstGeom prst="rect">
            <a:avLst/>
          </a:prstGeom>
        </p:spPr>
      </p:pic>
      <p:cxnSp>
        <p:nvCxnSpPr>
          <p:cNvPr id="22" name="Straight Connector 4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24" name="Straight Connector 9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524" y="6567651"/>
            <a:ext cx="1055679" cy="1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o negro">
    <p:bg>
      <p:bgPr>
        <a:solidFill>
          <a:srgbClr val="454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7022" y="1556659"/>
            <a:ext cx="9450161" cy="642256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b="1" i="0" spc="15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cxnSp>
        <p:nvCxnSpPr>
          <p:cNvPr id="17" name="Straight Connector 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09" y="6408414"/>
            <a:ext cx="3706626" cy="392692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2194"/>
            <a:ext cx="1455834" cy="392692"/>
          </a:xfrm>
          <a:prstGeom prst="rect">
            <a:avLst/>
          </a:prstGeom>
        </p:spPr>
      </p:pic>
      <p:cxnSp>
        <p:nvCxnSpPr>
          <p:cNvPr id="22" name="Straight Connector 4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24" name="Straight Connector 9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524" y="6567651"/>
            <a:ext cx="1055679" cy="1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9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87" y="2286679"/>
            <a:ext cx="5223826" cy="21401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4" y="6406870"/>
            <a:ext cx="3706626" cy="392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3056"/>
            <a:ext cx="1455834" cy="392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86541" y="6567652"/>
            <a:ext cx="1055662" cy="1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9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87" y="2286679"/>
            <a:ext cx="5223826" cy="21401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4" y="6406870"/>
            <a:ext cx="3706626" cy="392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3056"/>
            <a:ext cx="1455834" cy="392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1174388" y="1592505"/>
            <a:ext cx="7505912" cy="5341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8" name="Marcador de texto 4"/>
          <p:cNvSpPr>
            <a:spLocks noGrp="1"/>
          </p:cNvSpPr>
          <p:nvPr>
            <p:ph type="body" sz="quarter" idx="12"/>
          </p:nvPr>
        </p:nvSpPr>
        <p:spPr>
          <a:xfrm>
            <a:off x="1174388" y="2493841"/>
            <a:ext cx="7505912" cy="5341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1174388" y="3395177"/>
            <a:ext cx="7505912" cy="5341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1174388" y="4296513"/>
            <a:ext cx="7505912" cy="5341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Marcador de texto 4"/>
          <p:cNvSpPr>
            <a:spLocks noGrp="1"/>
          </p:cNvSpPr>
          <p:nvPr>
            <p:ph type="body" sz="quarter" idx="15"/>
          </p:nvPr>
        </p:nvSpPr>
        <p:spPr>
          <a:xfrm>
            <a:off x="1174388" y="5197849"/>
            <a:ext cx="7505912" cy="5341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86541" y="6567652"/>
            <a:ext cx="1055662" cy="11161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8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ja de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87" y="2286679"/>
            <a:ext cx="5223826" cy="21401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4" y="6406870"/>
            <a:ext cx="3706626" cy="392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3056"/>
            <a:ext cx="1455834" cy="392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57023" y="1484313"/>
            <a:ext cx="11877816" cy="451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86541" y="6567652"/>
            <a:ext cx="1055662" cy="1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caja de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87" y="2286679"/>
            <a:ext cx="5223826" cy="21401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4" y="6406870"/>
            <a:ext cx="3706626" cy="392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3056"/>
            <a:ext cx="1455834" cy="392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57023" y="1484313"/>
            <a:ext cx="5446641" cy="451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228524" y="1484313"/>
            <a:ext cx="5446641" cy="451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86541" y="6567652"/>
            <a:ext cx="1055662" cy="1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37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ja de texto - con fuen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87" y="2286679"/>
            <a:ext cx="5223826" cy="21401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4" y="6406870"/>
            <a:ext cx="3706626" cy="392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3056"/>
            <a:ext cx="1455834" cy="392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57023" y="1484313"/>
            <a:ext cx="11877816" cy="451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57022" y="6096689"/>
            <a:ext cx="11877816" cy="250844"/>
          </a:xfrm>
          <a:prstGeom prst="rect">
            <a:avLst/>
          </a:prstGeom>
        </p:spPr>
        <p:txBody>
          <a:bodyPr/>
          <a:lstStyle>
            <a:lvl1pPr marL="9525" indent="0">
              <a:lnSpc>
                <a:spcPct val="100000"/>
              </a:lnSpc>
              <a:buNone/>
              <a:tabLst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00">
                <a:latin typeface="Arial" charset="0"/>
                <a:ea typeface="Arial" charset="0"/>
                <a:cs typeface="Arial" charset="0"/>
              </a:defRPr>
            </a:lvl2pPr>
            <a:lvl3pPr>
              <a:defRPr sz="1100">
                <a:latin typeface="Arial" charset="0"/>
                <a:ea typeface="Arial" charset="0"/>
                <a:cs typeface="Arial" charset="0"/>
              </a:defRPr>
            </a:lvl3pPr>
            <a:lvl4pPr>
              <a:defRPr sz="1100">
                <a:latin typeface="Arial" charset="0"/>
                <a:ea typeface="Arial" charset="0"/>
                <a:cs typeface="Arial" charset="0"/>
              </a:defRPr>
            </a:lvl4pPr>
            <a:lvl5pPr>
              <a:defRPr sz="11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86541" y="6567652"/>
            <a:ext cx="1055662" cy="1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2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87" y="2286679"/>
            <a:ext cx="5223826" cy="21401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4" y="6406870"/>
            <a:ext cx="3706626" cy="392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3056"/>
            <a:ext cx="1455834" cy="392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57022" y="6096689"/>
            <a:ext cx="11877816" cy="250844"/>
          </a:xfrm>
          <a:prstGeom prst="rect">
            <a:avLst/>
          </a:prstGeom>
        </p:spPr>
        <p:txBody>
          <a:bodyPr/>
          <a:lstStyle>
            <a:lvl1pPr marL="9525" indent="0">
              <a:lnSpc>
                <a:spcPct val="100000"/>
              </a:lnSpc>
              <a:buNone/>
              <a:tabLst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00">
                <a:latin typeface="Arial" charset="0"/>
                <a:ea typeface="Arial" charset="0"/>
                <a:cs typeface="Arial" charset="0"/>
              </a:defRPr>
            </a:lvl2pPr>
            <a:lvl3pPr>
              <a:defRPr sz="1100">
                <a:latin typeface="Arial" charset="0"/>
                <a:ea typeface="Arial" charset="0"/>
                <a:cs typeface="Arial" charset="0"/>
              </a:defRPr>
            </a:lvl3pPr>
            <a:lvl4pPr>
              <a:defRPr sz="1100">
                <a:latin typeface="Arial" charset="0"/>
                <a:ea typeface="Arial" charset="0"/>
                <a:cs typeface="Arial" charset="0"/>
              </a:defRPr>
            </a:lvl4pPr>
            <a:lvl5pPr>
              <a:defRPr sz="11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>
          <a:xfrm>
            <a:off x="157163" y="1545771"/>
            <a:ext cx="10118725" cy="4202567"/>
          </a:xfrm>
          <a:prstGeom prst="rect">
            <a:avLst/>
          </a:prstGeom>
        </p:spPr>
        <p:txBody>
          <a:bodyPr/>
          <a:lstStyle>
            <a:lvl1pPr>
              <a:buClr>
                <a:srgbClr val="009AC5"/>
              </a:buClr>
              <a:buSzPct val="107000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9AC5"/>
              </a:buClr>
              <a:buSzPct val="107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9AC5"/>
              </a:buClr>
              <a:buSzPct val="107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9AC5"/>
              </a:buClr>
              <a:buSzPct val="107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9AC5"/>
              </a:buClr>
              <a:buSzPct val="107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86541" y="6567652"/>
            <a:ext cx="1055662" cy="1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8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negro">
    <p:bg>
      <p:bgPr>
        <a:solidFill>
          <a:srgbClr val="454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cxnSp>
        <p:nvCxnSpPr>
          <p:cNvPr id="17" name="Straight Connector 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09" y="6408414"/>
            <a:ext cx="3706626" cy="392692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2194"/>
            <a:ext cx="1455834" cy="392692"/>
          </a:xfrm>
          <a:prstGeom prst="rect">
            <a:avLst/>
          </a:prstGeom>
        </p:spPr>
      </p:pic>
      <p:cxnSp>
        <p:nvCxnSpPr>
          <p:cNvPr id="22" name="Straight Connector 4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24" name="Straight Connector 9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4"/>
          <p:cNvPicPr>
            <a:picLocks noChangeAspect="1"/>
          </p:cNvPicPr>
          <p:nvPr userDrawn="1"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2" y="2280250"/>
            <a:ext cx="5257797" cy="2154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86524" y="6567651"/>
            <a:ext cx="1055679" cy="1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4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oyecto">
    <p:bg>
      <p:bgPr>
        <a:solidFill>
          <a:srgbClr val="119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09" y="6408414"/>
            <a:ext cx="3706626" cy="392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2194"/>
            <a:ext cx="1455834" cy="3926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9585" y="1144630"/>
            <a:ext cx="10515600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F2F2F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384175" y="2809875"/>
            <a:ext cx="9912350" cy="662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2F2F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6524" y="6567651"/>
            <a:ext cx="1055679" cy="1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1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ndo negro">
    <p:bg>
      <p:bgPr>
        <a:solidFill>
          <a:srgbClr val="454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7022" y="1556659"/>
            <a:ext cx="9450161" cy="642256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4000" b="1" i="0" spc="15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cxnSp>
        <p:nvCxnSpPr>
          <p:cNvPr id="17" name="Straight Connector 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09" y="6408414"/>
            <a:ext cx="3706626" cy="392692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2194"/>
            <a:ext cx="1455834" cy="392692"/>
          </a:xfrm>
          <a:prstGeom prst="rect">
            <a:avLst/>
          </a:prstGeom>
        </p:spPr>
      </p:pic>
      <p:cxnSp>
        <p:nvCxnSpPr>
          <p:cNvPr id="22" name="Straight Connector 4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24" name="Straight Connector 9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4"/>
          <p:cNvPicPr>
            <a:picLocks noChangeAspect="1"/>
          </p:cNvPicPr>
          <p:nvPr userDrawn="1"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2" y="2280250"/>
            <a:ext cx="5257797" cy="2154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86524" y="6567651"/>
            <a:ext cx="1055679" cy="1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9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1330" y="2065565"/>
            <a:ext cx="5249341" cy="151252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3493582" y="3779875"/>
            <a:ext cx="520483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3581" y="3981664"/>
            <a:ext cx="5204837" cy="2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1955892"/>
            <a:ext cx="5364480" cy="23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4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oyecto">
    <p:bg>
      <p:bgPr>
        <a:solidFill>
          <a:srgbClr val="119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09" y="6408414"/>
            <a:ext cx="3706626" cy="392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2194"/>
            <a:ext cx="1455834" cy="39269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6541" y="6567652"/>
            <a:ext cx="1055662" cy="11015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9585" y="1144630"/>
            <a:ext cx="10515600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rgbClr val="F2F2F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384175" y="2809875"/>
            <a:ext cx="9912350" cy="662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2F2F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9342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separador">
    <p:bg>
      <p:bgPr>
        <a:solidFill>
          <a:srgbClr val="119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09" y="6408414"/>
            <a:ext cx="3706626" cy="392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2194"/>
            <a:ext cx="1455834" cy="392692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541" y="6567652"/>
            <a:ext cx="1055662" cy="110156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57163" y="1653949"/>
            <a:ext cx="8083550" cy="393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2215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94" y="2183437"/>
            <a:ext cx="6870012" cy="20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9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separador">
    <p:bg>
      <p:bgPr>
        <a:solidFill>
          <a:srgbClr val="119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09" y="6408414"/>
            <a:ext cx="3706626" cy="392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2194"/>
            <a:ext cx="1455834" cy="392692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57163" y="1653949"/>
            <a:ext cx="8083550" cy="3930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524" y="6567651"/>
            <a:ext cx="1055679" cy="1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8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94" y="2183437"/>
            <a:ext cx="6870012" cy="20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0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4" y="6406870"/>
            <a:ext cx="3706626" cy="392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3056"/>
            <a:ext cx="1455834" cy="392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541" y="6567652"/>
            <a:ext cx="1055662" cy="1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4" y="6406870"/>
            <a:ext cx="3706626" cy="392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3056"/>
            <a:ext cx="1455834" cy="392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1174388" y="1592505"/>
            <a:ext cx="7505912" cy="5341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8" name="Marcador de texto 4"/>
          <p:cNvSpPr>
            <a:spLocks noGrp="1"/>
          </p:cNvSpPr>
          <p:nvPr>
            <p:ph type="body" sz="quarter" idx="12"/>
          </p:nvPr>
        </p:nvSpPr>
        <p:spPr>
          <a:xfrm>
            <a:off x="1174388" y="2493841"/>
            <a:ext cx="7505912" cy="5341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1174388" y="3395177"/>
            <a:ext cx="7505912" cy="5341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1174388" y="4296513"/>
            <a:ext cx="7505912" cy="5341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Marcador de texto 4"/>
          <p:cNvSpPr>
            <a:spLocks noGrp="1"/>
          </p:cNvSpPr>
          <p:nvPr>
            <p:ph type="body" sz="quarter" idx="15"/>
          </p:nvPr>
        </p:nvSpPr>
        <p:spPr>
          <a:xfrm>
            <a:off x="1174388" y="5197849"/>
            <a:ext cx="7505912" cy="5341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541" y="6567652"/>
            <a:ext cx="1055662" cy="111612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27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ja de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4" y="6406870"/>
            <a:ext cx="3706626" cy="392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3056"/>
            <a:ext cx="1455834" cy="392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57023" y="1484313"/>
            <a:ext cx="11877816" cy="451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541" y="6567652"/>
            <a:ext cx="1055662" cy="1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3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caja de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4" y="6406870"/>
            <a:ext cx="3706626" cy="392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3056"/>
            <a:ext cx="1455834" cy="392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57023" y="1484313"/>
            <a:ext cx="5446641" cy="451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6228524" y="1484313"/>
            <a:ext cx="5446641" cy="451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541" y="6567652"/>
            <a:ext cx="1055662" cy="1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4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ja de texto - con fuen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157022" y="6347533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4" y="6406870"/>
            <a:ext cx="3706626" cy="392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" y="6383056"/>
            <a:ext cx="1455834" cy="392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5" y="125462"/>
            <a:ext cx="4309054" cy="22073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622179" y="6458260"/>
            <a:ext cx="0" cy="2952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57022" y="452760"/>
            <a:ext cx="118779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61925" y="559328"/>
            <a:ext cx="7354242" cy="544512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800" b="1" i="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57023" y="1484313"/>
            <a:ext cx="11877816" cy="451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57022" y="6096689"/>
            <a:ext cx="11877816" cy="250844"/>
          </a:xfrm>
          <a:prstGeom prst="rect">
            <a:avLst/>
          </a:prstGeom>
        </p:spPr>
        <p:txBody>
          <a:bodyPr/>
          <a:lstStyle>
            <a:lvl1pPr marL="9525" indent="0">
              <a:lnSpc>
                <a:spcPct val="100000"/>
              </a:lnSpc>
              <a:buNone/>
              <a:tabLst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100">
                <a:latin typeface="Arial" charset="0"/>
                <a:ea typeface="Arial" charset="0"/>
                <a:cs typeface="Arial" charset="0"/>
              </a:defRPr>
            </a:lvl2pPr>
            <a:lvl3pPr>
              <a:defRPr sz="1100">
                <a:latin typeface="Arial" charset="0"/>
                <a:ea typeface="Arial" charset="0"/>
                <a:cs typeface="Arial" charset="0"/>
              </a:defRPr>
            </a:lvl3pPr>
            <a:lvl4pPr>
              <a:defRPr sz="1100">
                <a:latin typeface="Arial" charset="0"/>
                <a:ea typeface="Arial" charset="0"/>
                <a:cs typeface="Arial" charset="0"/>
              </a:defRPr>
            </a:lvl4pPr>
            <a:lvl5pPr>
              <a:defRPr sz="11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541" y="6567652"/>
            <a:ext cx="1055662" cy="1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8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54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2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5" r:id="rId2"/>
    <p:sldLayoutId id="2147483676" r:id="rId3"/>
    <p:sldLayoutId id="2147483677" r:id="rId4"/>
    <p:sldLayoutId id="2147483680" r:id="rId5"/>
    <p:sldLayoutId id="2147483682" r:id="rId6"/>
    <p:sldLayoutId id="2147483679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57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54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24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3B64-AEE8-2748-A246-D4D856B0D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Sistema Ferroviario </a:t>
            </a:r>
            <a:r>
              <a:rPr lang="en-US" dirty="0" err="1"/>
              <a:t>Mexicano</a:t>
            </a:r>
            <a:r>
              <a:rPr lang="en-US" dirty="0"/>
              <a:t> (SFM)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0F9EC-3BFB-2045-86F0-E8F47032B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925" y="1693434"/>
            <a:ext cx="4658431" cy="4605238"/>
          </a:xfrm>
        </p:spPr>
        <p:txBody>
          <a:bodyPr/>
          <a:lstStyle/>
          <a:p>
            <a:r>
              <a:rPr lang="es-ES_tradnl" dirty="0"/>
              <a:t>Comprende </a:t>
            </a:r>
            <a:r>
              <a:rPr lang="es-ES_tradnl" sz="4000" b="1" dirty="0">
                <a:solidFill>
                  <a:srgbClr val="009AC5"/>
                </a:solidFill>
              </a:rPr>
              <a:t>26 mil 914 </a:t>
            </a:r>
            <a:r>
              <a:rPr lang="es-ES_tradnl" dirty="0"/>
              <a:t>kilómetros de vía. </a:t>
            </a:r>
          </a:p>
          <a:p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17,360 km de vía principal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4,474 km de vía auxiliar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1,555 km de vía particular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3,525 km de vía fuera de operación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AB2A5-0F6A-4647-ABBA-F298498F4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8"/>
          <a:stretch/>
        </p:blipFill>
        <p:spPr>
          <a:xfrm>
            <a:off x="5136356" y="1312155"/>
            <a:ext cx="6976622" cy="4486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F18ECC-0238-934A-B6FC-EFCE3116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070426"/>
            <a:ext cx="11887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4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AD53-D47E-2B4D-8F5C-CBAD169BB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4" y="559328"/>
            <a:ext cx="8794185" cy="544512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Cuánto</a:t>
            </a:r>
            <a:r>
              <a:rPr lang="en-US" dirty="0"/>
              <a:t> ha </a:t>
            </a:r>
            <a:r>
              <a:rPr lang="en-US" dirty="0" err="1"/>
              <a:t>crecido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los </a:t>
            </a:r>
            <a:r>
              <a:rPr lang="en-US" dirty="0" err="1"/>
              <a:t>últimos</a:t>
            </a:r>
            <a:r>
              <a:rPr lang="en-US" dirty="0"/>
              <a:t> 10 </a:t>
            </a:r>
            <a:r>
              <a:rPr lang="en-US" dirty="0" err="1"/>
              <a:t>años</a:t>
            </a:r>
            <a:r>
              <a:rPr lang="en-US" dirty="0"/>
              <a:t>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BAA711-8B6A-CF41-942C-8EF215645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172228"/>
              </p:ext>
            </p:extLst>
          </p:nvPr>
        </p:nvGraphicFramePr>
        <p:xfrm>
          <a:off x="4033380" y="1500654"/>
          <a:ext cx="7996695" cy="479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10723F6-8F5C-A940-A63B-47C71C9E79CA}"/>
              </a:ext>
            </a:extLst>
          </p:cNvPr>
          <p:cNvSpPr txBox="1">
            <a:spLocks/>
          </p:cNvSpPr>
          <p:nvPr/>
        </p:nvSpPr>
        <p:spPr>
          <a:xfrm>
            <a:off x="161924" y="2561217"/>
            <a:ext cx="3533253" cy="17355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El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crecimiento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del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sistema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ferroviario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de 2008 a 2018 es del </a:t>
            </a:r>
            <a:r>
              <a:rPr lang="en-US" sz="4000" b="1" dirty="0">
                <a:solidFill>
                  <a:srgbClr val="009AC5"/>
                </a:solidFill>
                <a:latin typeface="Arial" charset="0"/>
                <a:cs typeface="Arial" charset="0"/>
              </a:rPr>
              <a:t>1%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869DB-CA7D-E84B-B15F-1A97087DB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139921"/>
            <a:ext cx="11887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59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4" y="559328"/>
            <a:ext cx="8781659" cy="544512"/>
          </a:xfrm>
        </p:spPr>
        <p:txBody>
          <a:bodyPr/>
          <a:lstStyle/>
          <a:p>
            <a:r>
              <a:rPr lang="es-ES_tradnl" spc="50" dirty="0"/>
              <a:t>Crecimiento de carga y pasajeros 2008-2018</a:t>
            </a:r>
            <a:endParaRPr lang="en-US" dirty="0"/>
          </a:p>
        </p:txBody>
      </p:sp>
      <p:sp>
        <p:nvSpPr>
          <p:cNvPr id="19" name="CuadroTexto 15"/>
          <p:cNvSpPr txBox="1"/>
          <p:nvPr/>
        </p:nvSpPr>
        <p:spPr>
          <a:xfrm>
            <a:off x="161924" y="2122388"/>
            <a:ext cx="25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4254"/>
                </a:solidFill>
                <a:latin typeface="Arial" charset="0"/>
                <a:ea typeface="Arial" charset="0"/>
                <a:cs typeface="Arial" charset="0"/>
              </a:rPr>
              <a:t>28.4%</a:t>
            </a:r>
          </a:p>
        </p:txBody>
      </p:sp>
      <p:sp>
        <p:nvSpPr>
          <p:cNvPr id="20" name="CuadroTexto 17"/>
          <p:cNvSpPr txBox="1"/>
          <p:nvPr/>
        </p:nvSpPr>
        <p:spPr>
          <a:xfrm>
            <a:off x="161924" y="4083308"/>
            <a:ext cx="25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7494"/>
                </a:solidFill>
                <a:latin typeface="Arial" charset="0"/>
                <a:ea typeface="Arial" charset="0"/>
                <a:cs typeface="Arial" charset="0"/>
              </a:rPr>
              <a:t>549%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61924" y="3551750"/>
            <a:ext cx="1154784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423961" y="2442677"/>
            <a:ext cx="9574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Tasa de crecimiento en carga transportada por el Sistema Ferroviario.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23960" y="4199246"/>
            <a:ext cx="957444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Tasa de crecimiento de pasajeros en tren suburbano (tren suburbano del Valle de </a:t>
            </a:r>
            <a:r>
              <a:rPr lang="es-ES_trad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México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estaciones </a:t>
            </a:r>
            <a:r>
              <a:rPr lang="es-ES_trad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Buenavista-Cuatitlán</a:t>
            </a: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).</a:t>
            </a:r>
            <a:b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800"/>
              </a:spcAft>
              <a:defRPr/>
            </a:pP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C95873-FC26-754D-879D-577E8E352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070426"/>
            <a:ext cx="11887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8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774915-9049-554E-87BF-F98242592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22" y="3429000"/>
            <a:ext cx="9450161" cy="642256"/>
          </a:xfrm>
        </p:spPr>
        <p:txBody>
          <a:bodyPr/>
          <a:lstStyle/>
          <a:p>
            <a:r>
              <a:rPr lang="en-US" dirty="0"/>
              <a:t>Sin embargo, de 2017 a 2018 el </a:t>
            </a:r>
            <a:r>
              <a:rPr lang="en-US" dirty="0" err="1"/>
              <a:t>crecimiento</a:t>
            </a:r>
            <a:r>
              <a:rPr lang="en-US" dirty="0"/>
              <a:t> de los </a:t>
            </a:r>
            <a:r>
              <a:rPr lang="en-US" dirty="0" err="1">
                <a:highlight>
                  <a:srgbClr val="009AC5"/>
                </a:highlight>
              </a:rPr>
              <a:t>trenes</a:t>
            </a:r>
            <a:r>
              <a:rPr lang="en-US" dirty="0">
                <a:highlight>
                  <a:srgbClr val="009AC5"/>
                </a:highlight>
              </a:rPr>
              <a:t> </a:t>
            </a:r>
            <a:r>
              <a:rPr lang="en-US" dirty="0" err="1">
                <a:highlight>
                  <a:srgbClr val="009AC5"/>
                </a:highlight>
              </a:rPr>
              <a:t>regulares</a:t>
            </a:r>
            <a:r>
              <a:rPr lang="en-US" dirty="0">
                <a:highlight>
                  <a:srgbClr val="009AC5"/>
                </a:highlight>
              </a:rPr>
              <a:t> </a:t>
            </a:r>
            <a:r>
              <a:rPr lang="en-US" dirty="0" err="1">
                <a:highlight>
                  <a:srgbClr val="009AC5"/>
                </a:highlight>
              </a:rPr>
              <a:t>interurbanos</a:t>
            </a:r>
            <a:r>
              <a:rPr lang="en-US" dirty="0">
                <a:highlight>
                  <a:srgbClr val="009AC5"/>
                </a:highlight>
              </a:rPr>
              <a:t> y especial </a:t>
            </a:r>
            <a:r>
              <a:rPr lang="en-US" dirty="0" err="1">
                <a:highlight>
                  <a:srgbClr val="009AC5"/>
                </a:highlight>
              </a:rPr>
              <a:t>turístico</a:t>
            </a:r>
            <a:r>
              <a:rPr lang="en-US" dirty="0"/>
              <a:t> </a:t>
            </a:r>
            <a:r>
              <a:rPr lang="en-US" dirty="0" err="1"/>
              <a:t>registró</a:t>
            </a:r>
            <a:r>
              <a:rPr lang="en-US" dirty="0"/>
              <a:t> un </a:t>
            </a:r>
            <a:r>
              <a:rPr lang="en-US" dirty="0" err="1">
                <a:highlight>
                  <a:srgbClr val="009AC5"/>
                </a:highlight>
              </a:rPr>
              <a:t>decremento</a:t>
            </a:r>
            <a:r>
              <a:rPr lang="en-US" dirty="0">
                <a:highlight>
                  <a:srgbClr val="009AC5"/>
                </a:highlight>
              </a:rPr>
              <a:t> del 0.2%.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F9A1C-D988-154F-AA5D-532293A6D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070426"/>
            <a:ext cx="11887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2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6128B1-D782-5E4F-A947-190278FDDD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PROYECTOS FERROVIARIOS EN EL PND 2019-2024 </a:t>
            </a:r>
          </a:p>
        </p:txBody>
      </p:sp>
    </p:spTree>
    <p:extLst>
      <p:ext uri="{BB962C8B-B14F-4D97-AF65-F5344CB8AC3E}">
        <p14:creationId xmlns:p14="http://schemas.microsoft.com/office/powerpoint/2010/main" val="214831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788E-6924-C34D-BE71-6054D1797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4" y="559328"/>
            <a:ext cx="8957023" cy="544512"/>
          </a:xfrm>
        </p:spPr>
        <p:txBody>
          <a:bodyPr/>
          <a:lstStyle/>
          <a:p>
            <a:r>
              <a:rPr lang="en-US" dirty="0" err="1"/>
              <a:t>Proyectos</a:t>
            </a:r>
            <a:r>
              <a:rPr lang="en-US" dirty="0"/>
              <a:t> de la </a:t>
            </a:r>
            <a:r>
              <a:rPr lang="en-US" dirty="0" err="1"/>
              <a:t>Administración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PND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ADFC2-49C9-E743-AF4B-20A7CF012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163" y="1545771"/>
            <a:ext cx="11755089" cy="4202567"/>
          </a:xfrm>
        </p:spPr>
        <p:txBody>
          <a:bodyPr/>
          <a:lstStyle/>
          <a:p>
            <a:r>
              <a:rPr lang="en-US" dirty="0" err="1"/>
              <a:t>Tren</a:t>
            </a:r>
            <a:r>
              <a:rPr lang="en-US" dirty="0"/>
              <a:t> Maya: </a:t>
            </a:r>
            <a:r>
              <a:rPr lang="es-ES" dirty="0"/>
              <a:t>considerado por el Gobierno federal como el principal proyecto de infraestructura, desarrollo socioeconómico y turismo sostenible del sexenio. </a:t>
            </a:r>
          </a:p>
          <a:p>
            <a:pPr lvl="1"/>
            <a:r>
              <a:rPr lang="es-ES" dirty="0"/>
              <a:t>El proyecto ferroviario </a:t>
            </a:r>
            <a:r>
              <a:rPr lang="es-ES" dirty="0" err="1"/>
              <a:t>estara</a:t>
            </a:r>
            <a:r>
              <a:rPr lang="es-ES" dirty="0"/>
              <a:t>́ a cargo del Fondo Nacional para el Turismo (</a:t>
            </a:r>
            <a:r>
              <a:rPr lang="es-ES" dirty="0" err="1"/>
              <a:t>Fonatur</a:t>
            </a:r>
            <a:r>
              <a:rPr lang="es-ES" dirty="0"/>
              <a:t>).</a:t>
            </a:r>
          </a:p>
          <a:p>
            <a:pPr lvl="1"/>
            <a:r>
              <a:rPr lang="es-ES" dirty="0"/>
              <a:t>El proyecto impactará 44 municipios, 64 localidades y </a:t>
            </a:r>
            <a:r>
              <a:rPr lang="es-ES" dirty="0" err="1"/>
              <a:t>más</a:t>
            </a:r>
            <a:r>
              <a:rPr lang="es-ES" dirty="0"/>
              <a:t> de 80 atractivos </a:t>
            </a:r>
            <a:r>
              <a:rPr lang="es-ES" dirty="0" err="1"/>
              <a:t>turísticos</a:t>
            </a:r>
            <a:r>
              <a:rPr lang="es-ES" dirty="0"/>
              <a:t>. </a:t>
            </a:r>
          </a:p>
          <a:p>
            <a:pPr lvl="1"/>
            <a:r>
              <a:rPr lang="es-ES" dirty="0"/>
              <a:t>Las 15 a 17 estaciones </a:t>
            </a:r>
            <a:r>
              <a:rPr lang="es-ES" dirty="0" err="1"/>
              <a:t>pasarán</a:t>
            </a:r>
            <a:r>
              <a:rPr lang="es-ES" dirty="0"/>
              <a:t> por cinco entidades federativas: Campeche, Tabasco, Chiapas, Yucatán y Quintana-Roo. </a:t>
            </a:r>
            <a:endParaRPr lang="en-US" dirty="0"/>
          </a:p>
          <a:p>
            <a:r>
              <a:rPr lang="en-US" dirty="0" err="1"/>
              <a:t>Ferrocarril</a:t>
            </a:r>
            <a:r>
              <a:rPr lang="en-US" dirty="0"/>
              <a:t> del </a:t>
            </a:r>
            <a:r>
              <a:rPr lang="en-US" dirty="0" err="1"/>
              <a:t>Istmo</a:t>
            </a:r>
            <a:r>
              <a:rPr lang="en-US" dirty="0"/>
              <a:t>: </a:t>
            </a:r>
            <a:r>
              <a:rPr lang="en-US" dirty="0" err="1"/>
              <a:t>parte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para el Desarrollo del </a:t>
            </a:r>
            <a:r>
              <a:rPr lang="en-US" dirty="0" err="1"/>
              <a:t>Istmo</a:t>
            </a:r>
            <a:r>
              <a:rPr lang="en-US" dirty="0"/>
              <a:t>, se </a:t>
            </a:r>
            <a:r>
              <a:rPr lang="en-US" dirty="0" err="1"/>
              <a:t>pretende</a:t>
            </a:r>
            <a:r>
              <a:rPr lang="en-US" dirty="0"/>
              <a:t> que </a:t>
            </a:r>
            <a:r>
              <a:rPr lang="es-ES" dirty="0"/>
              <a:t>el ferrocarril transporte contenedores y pasajeros para que haya una comunicación entre el Golfo de México y el Pacífico. </a:t>
            </a:r>
          </a:p>
          <a:p>
            <a:pPr lvl="1"/>
            <a:r>
              <a:rPr lang="es-ES" dirty="0"/>
              <a:t>Se creará una zona libre alrededor de la infraestructura ferroviaria.</a:t>
            </a:r>
          </a:p>
          <a:p>
            <a:pPr lvl="1"/>
            <a:r>
              <a:rPr lang="es-ES" dirty="0"/>
              <a:t>El ferrocarril unirá los puertos de Coatzacoalcos, Veracruz y Salina Cruz, Oaxaca.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E217C-0D59-B643-92EB-F98D0CEF6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9" y="6066898"/>
            <a:ext cx="11887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2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C08C-9E79-5045-BB43-F67F770AD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559328"/>
            <a:ext cx="8531138" cy="544512"/>
          </a:xfrm>
        </p:spPr>
        <p:txBody>
          <a:bodyPr/>
          <a:lstStyle/>
          <a:p>
            <a:r>
              <a:rPr lang="en-US" dirty="0" err="1"/>
              <a:t>Preocupaciones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al </a:t>
            </a:r>
            <a:r>
              <a:rPr lang="en-US" dirty="0" err="1"/>
              <a:t>Tren</a:t>
            </a:r>
            <a:r>
              <a:rPr lang="en-US" dirty="0"/>
              <a:t> Maya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40A04-0383-3E45-AEF7-BD0F77580A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Fuente: IMCO, </a:t>
            </a:r>
            <a:r>
              <a:rPr lang="en-US" dirty="0" err="1"/>
              <a:t>Diagnóstico</a:t>
            </a:r>
            <a:r>
              <a:rPr lang="en-US" dirty="0"/>
              <a:t> IMCO: </a:t>
            </a:r>
            <a:r>
              <a:rPr lang="en-US" dirty="0" err="1"/>
              <a:t>Tren</a:t>
            </a:r>
            <a:r>
              <a:rPr lang="en-US" dirty="0"/>
              <a:t> Maya, 2019.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A7961-2D29-A849-AB08-A3D5DF4A97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022" y="1894122"/>
            <a:ext cx="10118725" cy="4202567"/>
          </a:xfrm>
        </p:spPr>
        <p:txBody>
          <a:bodyPr/>
          <a:lstStyle/>
          <a:p>
            <a:r>
              <a:rPr lang="es-ES_tradnl" dirty="0"/>
              <a:t>En el megaproyecto de infraestructura Tren Maya no se debería de construir el tramo Bacalar-Escárcega. </a:t>
            </a:r>
          </a:p>
          <a:p>
            <a:pPr lvl="1"/>
            <a:r>
              <a:rPr lang="es-ES_tradnl" dirty="0"/>
              <a:t>Especialistas ambientales han manifestado su preocupación por las posibles afectaciones a la reserva de la </a:t>
            </a:r>
            <a:r>
              <a:rPr lang="es-ES_tradnl" dirty="0" err="1"/>
              <a:t>biósfera</a:t>
            </a:r>
            <a:r>
              <a:rPr lang="es-ES_tradnl" dirty="0"/>
              <a:t> </a:t>
            </a:r>
            <a:r>
              <a:rPr lang="es-ES_tradnl" dirty="0" err="1"/>
              <a:t>Calakmun</a:t>
            </a:r>
            <a:r>
              <a:rPr lang="es-ES_tradnl" dirty="0"/>
              <a:t>, Balam-</a:t>
            </a:r>
            <a:r>
              <a:rPr lang="es-ES_tradnl" dirty="0" err="1"/>
              <a:t>Ku</a:t>
            </a:r>
            <a:r>
              <a:rPr lang="es-ES_tradnl" dirty="0"/>
              <a:t>́ y Balam </a:t>
            </a:r>
            <a:r>
              <a:rPr lang="es-ES_tradnl" dirty="0" err="1"/>
              <a:t>Kin</a:t>
            </a:r>
            <a:r>
              <a:rPr lang="es-ES_tradnl" dirty="0"/>
              <a:t> que en su conjunto integran el macizo forestal </a:t>
            </a:r>
            <a:r>
              <a:rPr lang="es-ES_tradnl" dirty="0" err="1"/>
              <a:t>más</a:t>
            </a:r>
            <a:r>
              <a:rPr lang="es-ES_tradnl" dirty="0"/>
              <a:t> grande de </a:t>
            </a:r>
            <a:r>
              <a:rPr lang="es-ES_tradnl" dirty="0" err="1"/>
              <a:t>México</a:t>
            </a:r>
            <a:r>
              <a:rPr lang="es-ES_tradnl" dirty="0"/>
              <a:t> con 1 </a:t>
            </a:r>
            <a:r>
              <a:rPr lang="es-ES_tradnl" dirty="0" err="1"/>
              <a:t>millón</a:t>
            </a:r>
            <a:r>
              <a:rPr lang="es-ES_tradnl" dirty="0"/>
              <a:t> 243 mil 375 de </a:t>
            </a:r>
            <a:r>
              <a:rPr lang="es-ES_tradnl" dirty="0" err="1"/>
              <a:t>hectáreas</a:t>
            </a:r>
            <a:r>
              <a:rPr lang="es-ES_tradnl" dirty="0"/>
              <a:t>. </a:t>
            </a:r>
          </a:p>
          <a:p>
            <a:pPr lvl="1"/>
            <a:r>
              <a:rPr lang="es-ES_tradnl" dirty="0"/>
              <a:t>La </a:t>
            </a:r>
            <a:r>
              <a:rPr lang="es-ES_tradnl" dirty="0" err="1"/>
              <a:t>región</a:t>
            </a:r>
            <a:r>
              <a:rPr lang="es-ES_tradnl" dirty="0"/>
              <a:t> de </a:t>
            </a:r>
            <a:r>
              <a:rPr lang="es-ES_tradnl" dirty="0" err="1"/>
              <a:t>Calakmul</a:t>
            </a:r>
            <a:r>
              <a:rPr lang="es-ES_tradnl" dirty="0"/>
              <a:t> es el sitio con mayor diversidad de la </a:t>
            </a:r>
            <a:r>
              <a:rPr lang="es-ES_tradnl" dirty="0" err="1"/>
              <a:t>Península</a:t>
            </a:r>
            <a:r>
              <a:rPr lang="es-ES_tradnl" dirty="0"/>
              <a:t> de </a:t>
            </a:r>
            <a:r>
              <a:rPr lang="es-ES_tradnl" dirty="0" err="1"/>
              <a:t>Yucatán</a:t>
            </a:r>
            <a:r>
              <a:rPr lang="es-ES_tradnl" dirty="0"/>
              <a:t>, registra al 80% de las especies vegetales de toda la </a:t>
            </a:r>
            <a:r>
              <a:rPr lang="es-ES_tradnl" dirty="0" err="1"/>
              <a:t>península</a:t>
            </a:r>
            <a:r>
              <a:rPr lang="es-ES_tradnl" dirty="0"/>
              <a:t> y la mayor </a:t>
            </a:r>
            <a:r>
              <a:rPr lang="es-ES_tradnl" dirty="0" err="1"/>
              <a:t>población</a:t>
            </a:r>
            <a:r>
              <a:rPr lang="es-ES_tradnl" dirty="0"/>
              <a:t> de jaguares. </a:t>
            </a:r>
          </a:p>
          <a:p>
            <a:pPr lvl="1"/>
            <a:r>
              <a:rPr lang="es-ES_tradnl" dirty="0"/>
              <a:t>Más aún, la zona se caracteriza por una </a:t>
            </a:r>
            <a:r>
              <a:rPr lang="es-ES_tradnl" dirty="0" err="1"/>
              <a:t>hidrología</a:t>
            </a:r>
            <a:r>
              <a:rPr lang="es-ES_tradnl" dirty="0"/>
              <a:t> mayoritariamente </a:t>
            </a:r>
            <a:r>
              <a:rPr lang="es-ES_tradnl" dirty="0" err="1"/>
              <a:t>subterránea</a:t>
            </a:r>
            <a:r>
              <a:rPr lang="es-ES_tradnl" dirty="0"/>
              <a:t> y ecosistemas dependientes de humedales considerados por Naciones Unidas como patrimonio mundial.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E88575-EEED-B143-96BB-23DA5B35D4E8}"/>
              </a:ext>
            </a:extLst>
          </p:cNvPr>
          <p:cNvSpPr txBox="1">
            <a:spLocks/>
          </p:cNvSpPr>
          <p:nvPr/>
        </p:nvSpPr>
        <p:spPr>
          <a:xfrm>
            <a:off x="161925" y="1098766"/>
            <a:ext cx="8531138" cy="54451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Ambientales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5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A7961-2D29-A849-AB08-A3D5DF4A97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022" y="1765961"/>
            <a:ext cx="10118725" cy="4202567"/>
          </a:xfrm>
        </p:spPr>
        <p:txBody>
          <a:bodyPr/>
          <a:lstStyle/>
          <a:p>
            <a:r>
              <a:rPr lang="es-ES_tradnl" dirty="0"/>
              <a:t>Los trenes no pueden funcionar en el </a:t>
            </a:r>
            <a:r>
              <a:rPr lang="es-ES_tradnl" dirty="0" err="1"/>
              <a:t>vacío</a:t>
            </a:r>
            <a:r>
              <a:rPr lang="es-ES_tradnl" dirty="0"/>
              <a:t>: en ausencia de grandes poblaciones urbanas agrupadas alrededor de las terminales ferroviarias del centro de la ciudad, los trenes no operan eficientemente. </a:t>
            </a:r>
          </a:p>
          <a:p>
            <a:pPr lvl="1"/>
            <a:r>
              <a:rPr lang="es-ES_tradnl" dirty="0"/>
              <a:t>Esto es de particular </a:t>
            </a:r>
            <a:r>
              <a:rPr lang="es-ES_tradnl" dirty="0" err="1"/>
              <a:t>preocupación</a:t>
            </a:r>
            <a:r>
              <a:rPr lang="es-ES_tradnl" dirty="0"/>
              <a:t> para un proyecto en la </a:t>
            </a:r>
            <a:r>
              <a:rPr lang="es-ES_tradnl" dirty="0" err="1"/>
              <a:t>región</a:t>
            </a:r>
            <a:r>
              <a:rPr lang="es-ES_tradnl" dirty="0"/>
              <a:t> de la </a:t>
            </a:r>
            <a:r>
              <a:rPr lang="es-ES_tradnl" dirty="0" err="1"/>
              <a:t>Península</a:t>
            </a:r>
            <a:r>
              <a:rPr lang="es-ES_tradnl" dirty="0"/>
              <a:t> de </a:t>
            </a:r>
            <a:r>
              <a:rPr lang="es-ES_tradnl" dirty="0" err="1"/>
              <a:t>Yucatán</a:t>
            </a:r>
            <a:r>
              <a:rPr lang="es-ES_tradnl" dirty="0"/>
              <a:t> cuyas entidades federativas muestran densidades poblacionales muy bajas para generar el aforo necesario para soportar el costo de </a:t>
            </a:r>
            <a:r>
              <a:rPr lang="es-ES_tradnl" dirty="0" err="1"/>
              <a:t>inversión</a:t>
            </a:r>
            <a:r>
              <a:rPr lang="es-ES_tradnl" dirty="0"/>
              <a:t> del proyecto. </a:t>
            </a:r>
          </a:p>
          <a:p>
            <a:pPr lvl="1"/>
            <a:r>
              <a:rPr lang="es-ES_tradnl" dirty="0" err="1"/>
              <a:t>Más</a:t>
            </a:r>
            <a:r>
              <a:rPr lang="es-ES_tradnl" dirty="0"/>
              <a:t> </a:t>
            </a:r>
            <a:r>
              <a:rPr lang="es-ES_tradnl" dirty="0" err="1"/>
              <a:t>aún</a:t>
            </a:r>
            <a:r>
              <a:rPr lang="es-ES_tradnl" dirty="0"/>
              <a:t>, las ciudades </a:t>
            </a:r>
            <a:r>
              <a:rPr lang="es-ES_tradnl" dirty="0" err="1"/>
              <a:t>más</a:t>
            </a:r>
            <a:r>
              <a:rPr lang="es-ES_tradnl" dirty="0"/>
              <a:t> pobladas de la </a:t>
            </a:r>
            <a:r>
              <a:rPr lang="es-ES_tradnl" dirty="0" err="1"/>
              <a:t>región</a:t>
            </a:r>
            <a:r>
              <a:rPr lang="es-ES_tradnl" dirty="0"/>
              <a:t> que son </a:t>
            </a:r>
            <a:r>
              <a:rPr lang="es-ES_tradnl" dirty="0" err="1"/>
              <a:t>Cancún</a:t>
            </a:r>
            <a:r>
              <a:rPr lang="es-ES_tradnl" dirty="0"/>
              <a:t> y </a:t>
            </a:r>
            <a:r>
              <a:rPr lang="es-ES_tradnl" dirty="0" err="1"/>
              <a:t>Mérida</a:t>
            </a:r>
            <a:r>
              <a:rPr lang="es-ES_tradnl" dirty="0"/>
              <a:t> muestran una densidad poblacional abismalmente baja comparada a ciudades como Guadalajara, Monterrey o la Ciudad de </a:t>
            </a:r>
            <a:r>
              <a:rPr lang="es-ES_tradnl" dirty="0" err="1"/>
              <a:t>México</a:t>
            </a:r>
            <a:r>
              <a:rPr lang="es-ES_tradnl" dirty="0"/>
              <a:t>.</a:t>
            </a:r>
            <a:endParaRPr lang="en-US" dirty="0"/>
          </a:p>
          <a:p>
            <a:endParaRPr lang="es-ES_tradnl" dirty="0"/>
          </a:p>
          <a:p>
            <a:pPr lvl="1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3ECF81-CEFF-0846-A292-675130274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559328"/>
            <a:ext cx="8531138" cy="544512"/>
          </a:xfrm>
        </p:spPr>
        <p:txBody>
          <a:bodyPr/>
          <a:lstStyle/>
          <a:p>
            <a:r>
              <a:rPr lang="en-US" dirty="0" err="1"/>
              <a:t>Preocupaciones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al </a:t>
            </a:r>
            <a:r>
              <a:rPr lang="en-US" dirty="0" err="1"/>
              <a:t>Tren</a:t>
            </a:r>
            <a:r>
              <a:rPr lang="en-US" dirty="0"/>
              <a:t> Maya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76BFFC-9A58-7647-8424-971A469DBF16}"/>
              </a:ext>
            </a:extLst>
          </p:cNvPr>
          <p:cNvSpPr txBox="1">
            <a:spLocks/>
          </p:cNvSpPr>
          <p:nvPr/>
        </p:nvSpPr>
        <p:spPr>
          <a:xfrm>
            <a:off x="161925" y="1098766"/>
            <a:ext cx="8531138" cy="54451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Económicas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A3866F7-2D65-664C-AC88-DC9EEF31B2D6}"/>
              </a:ext>
            </a:extLst>
          </p:cNvPr>
          <p:cNvSpPr txBox="1">
            <a:spLocks/>
          </p:cNvSpPr>
          <p:nvPr/>
        </p:nvSpPr>
        <p:spPr>
          <a:xfrm>
            <a:off x="157022" y="6091211"/>
            <a:ext cx="11877816" cy="250844"/>
          </a:xfrm>
          <a:prstGeom prst="rect">
            <a:avLst/>
          </a:prstGeom>
        </p:spPr>
        <p:txBody>
          <a:bodyPr/>
          <a:lstStyle>
            <a:lvl1pPr marL="9525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tabLst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Fuente: IMCO, </a:t>
            </a:r>
            <a:r>
              <a:rPr lang="en-US" dirty="0" err="1"/>
              <a:t>Diagnóstico</a:t>
            </a:r>
            <a:r>
              <a:rPr lang="en-US" dirty="0"/>
              <a:t> IMCO: </a:t>
            </a:r>
            <a:r>
              <a:rPr lang="en-US" dirty="0" err="1"/>
              <a:t>Tren</a:t>
            </a:r>
            <a:r>
              <a:rPr lang="en-US" dirty="0"/>
              <a:t> Maya, 2019. </a:t>
            </a:r>
          </a:p>
        </p:txBody>
      </p:sp>
    </p:spTree>
    <p:extLst>
      <p:ext uri="{BB962C8B-B14F-4D97-AF65-F5344CB8AC3E}">
        <p14:creationId xmlns:p14="http://schemas.microsoft.com/office/powerpoint/2010/main" val="210836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F77CEC-D1C2-554D-90DD-1E24D7BEF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559328"/>
            <a:ext cx="8531138" cy="544512"/>
          </a:xfrm>
        </p:spPr>
        <p:txBody>
          <a:bodyPr/>
          <a:lstStyle/>
          <a:p>
            <a:r>
              <a:rPr lang="en-US" dirty="0" err="1"/>
              <a:t>Preocupaciones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al </a:t>
            </a:r>
            <a:r>
              <a:rPr lang="en-US" dirty="0" err="1"/>
              <a:t>Tren</a:t>
            </a:r>
            <a:r>
              <a:rPr lang="en-US" dirty="0"/>
              <a:t> Maya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9601DF-C3A2-DA43-ABBF-BD867A5F724C}"/>
              </a:ext>
            </a:extLst>
          </p:cNvPr>
          <p:cNvSpPr txBox="1">
            <a:spLocks/>
          </p:cNvSpPr>
          <p:nvPr/>
        </p:nvSpPr>
        <p:spPr>
          <a:xfrm>
            <a:off x="161925" y="1098766"/>
            <a:ext cx="8531138" cy="54451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Económicas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A7D3FB3-34AF-C348-A283-DEC5D8DAFC2D}"/>
              </a:ext>
            </a:extLst>
          </p:cNvPr>
          <p:cNvSpPr txBox="1">
            <a:spLocks/>
          </p:cNvSpPr>
          <p:nvPr/>
        </p:nvSpPr>
        <p:spPr>
          <a:xfrm>
            <a:off x="161925" y="2317930"/>
            <a:ext cx="4658431" cy="22272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dirty="0">
                <a:solidFill>
                  <a:srgbClr val="454544"/>
                </a:solidFill>
                <a:latin typeface="Arial" charset="0"/>
                <a:cs typeface="Arial" charset="0"/>
              </a:rPr>
              <a:t>Utilizando la densidad poblacional los estados de Chiapas, Tabasco, Campeche, Yucatán y Quintana-Roo presentan una densidad poblacional muy baja.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0634F-1867-044B-8347-CFE0219BD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13230"/>
            <a:ext cx="4049724" cy="4596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00845E-746A-5A40-A493-9AFEB622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723" y="1674473"/>
            <a:ext cx="1253672" cy="4624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AB5977-8EEB-5E49-8C59-FCDCF3DB2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045693"/>
            <a:ext cx="11887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49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F77CEC-D1C2-554D-90DD-1E24D7BEF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559328"/>
            <a:ext cx="8531138" cy="544512"/>
          </a:xfrm>
        </p:spPr>
        <p:txBody>
          <a:bodyPr/>
          <a:lstStyle/>
          <a:p>
            <a:r>
              <a:rPr lang="en-US" dirty="0" err="1"/>
              <a:t>Preocupaciones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al </a:t>
            </a:r>
            <a:r>
              <a:rPr lang="en-US" dirty="0" err="1"/>
              <a:t>Tren</a:t>
            </a:r>
            <a:r>
              <a:rPr lang="en-US" dirty="0"/>
              <a:t> Maya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9601DF-C3A2-DA43-ABBF-BD867A5F724C}"/>
              </a:ext>
            </a:extLst>
          </p:cNvPr>
          <p:cNvSpPr txBox="1">
            <a:spLocks/>
          </p:cNvSpPr>
          <p:nvPr/>
        </p:nvSpPr>
        <p:spPr>
          <a:xfrm>
            <a:off x="161925" y="1098766"/>
            <a:ext cx="8531138" cy="54451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Económicas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B66F49-7699-B94D-A664-4D8690296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8" t="1644" r="4907"/>
          <a:stretch/>
        </p:blipFill>
        <p:spPr>
          <a:xfrm>
            <a:off x="5504014" y="1491170"/>
            <a:ext cx="6526061" cy="480750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A7D3FB3-34AF-C348-A283-DEC5D8DAFC2D}"/>
              </a:ext>
            </a:extLst>
          </p:cNvPr>
          <p:cNvSpPr txBox="1">
            <a:spLocks/>
          </p:cNvSpPr>
          <p:nvPr/>
        </p:nvSpPr>
        <p:spPr>
          <a:xfrm>
            <a:off x="161925" y="2317930"/>
            <a:ext cx="4658431" cy="22272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dirty="0">
                <a:solidFill>
                  <a:srgbClr val="454544"/>
                </a:solidFill>
                <a:latin typeface="Arial" charset="0"/>
                <a:cs typeface="Arial" charset="0"/>
              </a:rPr>
              <a:t>Utilizando el promedio de carga nacional como referencia se puede observar que los estados de Chiapas, Tabasco, Campeche y Yucatán presentan el volumen de carga más bajo.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D4FE21-64D8-B947-8C54-95718D2EE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070426"/>
            <a:ext cx="11887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1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99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40A04-0383-3E45-AEF7-BD0F77580A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A7961-2D29-A849-AB08-A3D5DF4A97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022" y="1765961"/>
            <a:ext cx="10118725" cy="4202567"/>
          </a:xfrm>
        </p:spPr>
        <p:txBody>
          <a:bodyPr/>
          <a:lstStyle/>
          <a:p>
            <a:endParaRPr lang="es-ES_tradnl" dirty="0"/>
          </a:p>
          <a:p>
            <a:pPr lvl="1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3ECF81-CEFF-0846-A292-675130274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559328"/>
            <a:ext cx="8531138" cy="544512"/>
          </a:xfrm>
        </p:spPr>
        <p:txBody>
          <a:bodyPr/>
          <a:lstStyle/>
          <a:p>
            <a:r>
              <a:rPr lang="en-US" dirty="0" err="1"/>
              <a:t>Preocupaciones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al </a:t>
            </a:r>
            <a:r>
              <a:rPr lang="en-US" dirty="0" err="1"/>
              <a:t>Tren</a:t>
            </a:r>
            <a:r>
              <a:rPr lang="en-US" dirty="0"/>
              <a:t> Maya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76BFFC-9A58-7647-8424-971A469DBF16}"/>
              </a:ext>
            </a:extLst>
          </p:cNvPr>
          <p:cNvSpPr txBox="1">
            <a:spLocks/>
          </p:cNvSpPr>
          <p:nvPr/>
        </p:nvSpPr>
        <p:spPr>
          <a:xfrm>
            <a:off x="161925" y="1098766"/>
            <a:ext cx="8531138" cy="544512"/>
          </a:xfrm>
          <a:prstGeom prst="rect">
            <a:avLst/>
          </a:prstGeom>
          <a:noFill/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150" baseline="0">
                <a:solidFill>
                  <a:srgbClr val="009AC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Económicas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D036EF1-6B5E-764A-BC73-BFC74C646CD9}"/>
              </a:ext>
            </a:extLst>
          </p:cNvPr>
          <p:cNvSpPr txBox="1">
            <a:spLocks/>
          </p:cNvSpPr>
          <p:nvPr/>
        </p:nvSpPr>
        <p:spPr>
          <a:xfrm>
            <a:off x="309422" y="1918361"/>
            <a:ext cx="10118725" cy="42025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C5"/>
              </a:buClr>
              <a:buSzPct val="107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C5"/>
              </a:buClr>
              <a:buSzPct val="107000"/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C5"/>
              </a:buClr>
              <a:buSzPct val="107000"/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C5"/>
              </a:buClr>
              <a:buSzPct val="107000"/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C5"/>
              </a:buClr>
              <a:buSzPct val="107000"/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/>
              <a:t>Los altos costos de las infraestructuras ferroviarias han llevado a los </a:t>
            </a:r>
            <a:r>
              <a:rPr lang="es-ES_tradnl" dirty="0" err="1"/>
              <a:t>países</a:t>
            </a:r>
            <a:r>
              <a:rPr lang="es-ES_tradnl" dirty="0"/>
              <a:t> a especializar el uso de las </a:t>
            </a:r>
            <a:r>
              <a:rPr lang="es-ES_tradnl" dirty="0" err="1"/>
              <a:t>vías</a:t>
            </a:r>
            <a:r>
              <a:rPr lang="es-ES_tradnl" dirty="0"/>
              <a:t>. El Tren Maya pretende ser un tren de pasajeros y carga. </a:t>
            </a:r>
          </a:p>
          <a:p>
            <a:r>
              <a:rPr lang="es-ES_tradnl" dirty="0"/>
              <a:t>Tener ambos tipos de uso incrementa los costos y retrasos para el transporte de carga, la cual es desplazada a los sistemas de carreteras nacionales. </a:t>
            </a:r>
          </a:p>
          <a:p>
            <a:r>
              <a:rPr lang="es-ES_tradnl" dirty="0"/>
              <a:t>El desplazamiento de la carga a carretera provoca menores ingresos a los ferrocarriles, lo cual, intensifica la </a:t>
            </a:r>
            <a:r>
              <a:rPr lang="es-ES_tradnl" dirty="0" err="1"/>
              <a:t>utilización</a:t>
            </a:r>
            <a:r>
              <a:rPr lang="es-ES_tradnl" dirty="0"/>
              <a:t> de recursos </a:t>
            </a:r>
            <a:r>
              <a:rPr lang="es-ES_tradnl" dirty="0" err="1"/>
              <a:t>públicos</a:t>
            </a:r>
            <a:r>
              <a:rPr lang="es-ES_tradnl" dirty="0"/>
              <a:t> para subsidiar su </a:t>
            </a:r>
            <a:r>
              <a:rPr lang="es-ES_tradnl" dirty="0" err="1"/>
              <a:t>operación</a:t>
            </a:r>
            <a:r>
              <a:rPr lang="en-US" dirty="0"/>
              <a:t> </a:t>
            </a:r>
            <a:endParaRPr lang="es-ES_tradnl" dirty="0"/>
          </a:p>
          <a:p>
            <a:pPr lvl="1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150835F-A469-5A4A-A90F-369D58F17362}"/>
              </a:ext>
            </a:extLst>
          </p:cNvPr>
          <p:cNvSpPr txBox="1">
            <a:spLocks/>
          </p:cNvSpPr>
          <p:nvPr/>
        </p:nvSpPr>
        <p:spPr>
          <a:xfrm>
            <a:off x="157022" y="6091211"/>
            <a:ext cx="11877816" cy="250844"/>
          </a:xfrm>
          <a:prstGeom prst="rect">
            <a:avLst/>
          </a:prstGeom>
        </p:spPr>
        <p:txBody>
          <a:bodyPr/>
          <a:lstStyle>
            <a:lvl1pPr marL="9525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tabLst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Fuente: IMCO, </a:t>
            </a:r>
            <a:r>
              <a:rPr lang="en-US" dirty="0" err="1"/>
              <a:t>Diagnóstico</a:t>
            </a:r>
            <a:r>
              <a:rPr lang="en-US" dirty="0"/>
              <a:t> IMCO: </a:t>
            </a:r>
            <a:r>
              <a:rPr lang="en-US" dirty="0" err="1"/>
              <a:t>Tren</a:t>
            </a:r>
            <a:r>
              <a:rPr lang="en-US" dirty="0"/>
              <a:t> Maya, 2019. </a:t>
            </a:r>
          </a:p>
        </p:txBody>
      </p:sp>
    </p:spTree>
    <p:extLst>
      <p:ext uri="{BB962C8B-B14F-4D97-AF65-F5344CB8AC3E}">
        <p14:creationId xmlns:p14="http://schemas.microsoft.com/office/powerpoint/2010/main" val="2046891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E5DC-3E68-3441-80B9-E569525189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Ferrocarril</a:t>
            </a:r>
            <a:r>
              <a:rPr lang="en-US" dirty="0"/>
              <a:t> del </a:t>
            </a:r>
            <a:r>
              <a:rPr lang="en-US" dirty="0" err="1"/>
              <a:t>Istmo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02C87-CD5E-F642-B254-130459FA1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El proyecto del Ferrocarril del Istmo podría generar crecimiento y desarrollo si se consideran inversiones adicionales en el sistema para conectar el Puerto de Coatzacoalcos, Veracruz con el Puerto de Progreso en Yucatán.</a:t>
            </a:r>
          </a:p>
          <a:p>
            <a:pPr marL="1028700" lvl="1" indent="-342900">
              <a:buClr>
                <a:srgbClr val="009AC5"/>
              </a:buClr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conexión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crear</a:t>
            </a:r>
            <a:r>
              <a:rPr lang="en-US" dirty="0"/>
              <a:t> una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frontera</a:t>
            </a:r>
            <a:r>
              <a:rPr lang="en-US" dirty="0"/>
              <a:t> con Estado Unidos.</a:t>
            </a:r>
          </a:p>
          <a:p>
            <a:pPr marL="1028700" lvl="1" indent="-342900">
              <a:buClr>
                <a:srgbClr val="009AC5"/>
              </a:buClr>
              <a:buFont typeface="Arial" panose="020B0604020202020204" pitchFamily="34" charset="0"/>
              <a:buChar char="•"/>
            </a:pPr>
            <a:r>
              <a:rPr lang="en-US" dirty="0"/>
              <a:t>El </a:t>
            </a:r>
            <a:r>
              <a:rPr lang="en-US" dirty="0" err="1"/>
              <a:t>sexenio</a:t>
            </a:r>
            <a:r>
              <a:rPr lang="en-US" dirty="0"/>
              <a:t> anterior la </a:t>
            </a:r>
            <a:r>
              <a:rPr lang="en-US" dirty="0" err="1"/>
              <a:t>línea</a:t>
            </a:r>
            <a:r>
              <a:rPr lang="en-US" dirty="0"/>
              <a:t> Chiapas-</a:t>
            </a:r>
            <a:r>
              <a:rPr lang="en-US" dirty="0" err="1"/>
              <a:t>Mayab</a:t>
            </a:r>
            <a:r>
              <a:rPr lang="en-US" dirty="0"/>
              <a:t> </a:t>
            </a:r>
            <a:r>
              <a:rPr lang="en-US" dirty="0" err="1"/>
              <a:t>requería</a:t>
            </a:r>
            <a:r>
              <a:rPr lang="en-US" dirty="0"/>
              <a:t> una </a:t>
            </a:r>
            <a:r>
              <a:rPr lang="en-US" dirty="0" err="1"/>
              <a:t>inversión</a:t>
            </a:r>
            <a:r>
              <a:rPr lang="en-US" dirty="0"/>
              <a:t> de 5 mil </a:t>
            </a:r>
            <a:r>
              <a:rPr lang="en-US" dirty="0" err="1"/>
              <a:t>millones</a:t>
            </a:r>
            <a:r>
              <a:rPr lang="en-US" dirty="0"/>
              <a:t> de pesos, el </a:t>
            </a:r>
            <a:r>
              <a:rPr lang="en-US" dirty="0" err="1"/>
              <a:t>proyecto</a:t>
            </a:r>
            <a:r>
              <a:rPr lang="en-US" dirty="0"/>
              <a:t> </a:t>
            </a:r>
            <a:r>
              <a:rPr lang="en-US" dirty="0" err="1"/>
              <a:t>nunca</a:t>
            </a:r>
            <a:r>
              <a:rPr lang="en-US" dirty="0"/>
              <a:t> se </a:t>
            </a:r>
            <a:r>
              <a:rPr lang="en-US" dirty="0" err="1"/>
              <a:t>inscribió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los </a:t>
            </a:r>
            <a:r>
              <a:rPr lang="en-US" dirty="0" err="1"/>
              <a:t>Presupuestos</a:t>
            </a:r>
            <a:r>
              <a:rPr lang="en-US" dirty="0"/>
              <a:t> de </a:t>
            </a:r>
            <a:r>
              <a:rPr lang="en-US" dirty="0" err="1"/>
              <a:t>Egresos</a:t>
            </a:r>
            <a:r>
              <a:rPr lang="en-US" dirty="0"/>
              <a:t> </a:t>
            </a:r>
            <a:r>
              <a:rPr lang="en-US" dirty="0" err="1"/>
              <a:t>subsecuentes</a:t>
            </a:r>
            <a:r>
              <a:rPr lang="en-US" dirty="0"/>
              <a:t>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A97489B-DE2E-4140-BD6E-1CCA1FCB7C18}"/>
              </a:ext>
            </a:extLst>
          </p:cNvPr>
          <p:cNvSpPr txBox="1">
            <a:spLocks/>
          </p:cNvSpPr>
          <p:nvPr/>
        </p:nvSpPr>
        <p:spPr>
          <a:xfrm>
            <a:off x="157022" y="6091211"/>
            <a:ext cx="11877816" cy="250844"/>
          </a:xfrm>
          <a:prstGeom prst="rect">
            <a:avLst/>
          </a:prstGeom>
        </p:spPr>
        <p:txBody>
          <a:bodyPr/>
          <a:lstStyle>
            <a:lvl1pPr marL="9525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tabLst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Fuente: IMCO, 2019. </a:t>
            </a:r>
          </a:p>
        </p:txBody>
      </p:sp>
    </p:spTree>
    <p:extLst>
      <p:ext uri="{BB962C8B-B14F-4D97-AF65-F5344CB8AC3E}">
        <p14:creationId xmlns:p14="http://schemas.microsoft.com/office/powerpoint/2010/main" val="173006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970" y="4481337"/>
            <a:ext cx="9450161" cy="642256"/>
          </a:xfrm>
        </p:spPr>
        <p:txBody>
          <a:bodyPr/>
          <a:lstStyle/>
          <a:p>
            <a:r>
              <a:rPr lang="es-ES_tradnl" dirty="0"/>
              <a:t>El </a:t>
            </a:r>
            <a:r>
              <a:rPr lang="es-ES_tradnl" dirty="0">
                <a:highlight>
                  <a:srgbClr val="009AC5"/>
                </a:highlight>
              </a:rPr>
              <a:t>Tren Maya y el Ferrocarril del Istmo</a:t>
            </a:r>
            <a:r>
              <a:rPr lang="es-ES_tradnl" dirty="0"/>
              <a:t> son los únicos proyectos ferroviarios mencionados en el PND, sin embargo, </a:t>
            </a:r>
            <a:r>
              <a:rPr lang="es-ES_tradnl" dirty="0">
                <a:highlight>
                  <a:srgbClr val="009AC5"/>
                </a:highlight>
              </a:rPr>
              <a:t>estos proyectos representan solo el 7% del total de vías del Sistema Ferroviario.</a:t>
            </a:r>
          </a:p>
        </p:txBody>
      </p:sp>
    </p:spTree>
    <p:extLst>
      <p:ext uri="{BB962C8B-B14F-4D97-AF65-F5344CB8AC3E}">
        <p14:creationId xmlns:p14="http://schemas.microsoft.com/office/powerpoint/2010/main" val="29134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ED0284-A61D-E44D-81F7-B463CF539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IMCO Propone</a:t>
            </a:r>
          </a:p>
        </p:txBody>
      </p:sp>
    </p:spTree>
    <p:extLst>
      <p:ext uri="{BB962C8B-B14F-4D97-AF65-F5344CB8AC3E}">
        <p14:creationId xmlns:p14="http://schemas.microsoft.com/office/powerpoint/2010/main" val="1813195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7C80-0965-1C49-AD12-99ADF4C32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IMCO Propone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C9D3E-4A36-6B4A-B008-0E53BE6520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B35C4-2428-E84F-91A5-810087328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163" y="1545771"/>
            <a:ext cx="11877675" cy="4202567"/>
          </a:xfrm>
        </p:spPr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tienen</a:t>
            </a:r>
            <a:r>
              <a:rPr lang="en-US" dirty="0"/>
              <a:t> que </a:t>
            </a:r>
            <a:r>
              <a:rPr lang="en-US" dirty="0" err="1"/>
              <a:t>concretar</a:t>
            </a:r>
            <a:r>
              <a:rPr lang="en-US" dirty="0"/>
              <a:t> los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perseguidos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términos</a:t>
            </a:r>
            <a:r>
              <a:rPr lang="en-US" dirty="0"/>
              <a:t> de </a:t>
            </a:r>
            <a:r>
              <a:rPr lang="en-US" dirty="0" err="1"/>
              <a:t>infraestructura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Más </a:t>
            </a:r>
            <a:r>
              <a:rPr lang="en-US" dirty="0" err="1"/>
              <a:t>aún</a:t>
            </a:r>
            <a:r>
              <a:rPr lang="en-US" dirty="0"/>
              <a:t>, se </a:t>
            </a:r>
            <a:r>
              <a:rPr lang="en-US" dirty="0" err="1"/>
              <a:t>tienen</a:t>
            </a:r>
            <a:r>
              <a:rPr lang="en-US" dirty="0"/>
              <a:t> que </a:t>
            </a:r>
            <a:r>
              <a:rPr lang="en-US" dirty="0" err="1"/>
              <a:t>incluir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r>
              <a:rPr lang="en-US" dirty="0"/>
              <a:t> para el Sistema Ferroviario </a:t>
            </a:r>
            <a:r>
              <a:rPr lang="en-US" dirty="0" err="1"/>
              <a:t>Mexicano</a:t>
            </a:r>
            <a:r>
              <a:rPr lang="en-US" dirty="0"/>
              <a:t>.</a:t>
            </a:r>
          </a:p>
          <a:p>
            <a:r>
              <a:rPr lang="en-US" dirty="0"/>
              <a:t>Se </a:t>
            </a:r>
            <a:r>
              <a:rPr lang="en-US" dirty="0" err="1"/>
              <a:t>tienen</a:t>
            </a:r>
            <a:r>
              <a:rPr lang="en-US" dirty="0"/>
              <a:t> que </a:t>
            </a:r>
            <a:r>
              <a:rPr lang="en-US" dirty="0" err="1"/>
              <a:t>incluir</a:t>
            </a:r>
            <a:r>
              <a:rPr lang="en-US" dirty="0"/>
              <a:t> </a:t>
            </a:r>
            <a:r>
              <a:rPr lang="en-US" dirty="0" err="1"/>
              <a:t>métricas</a:t>
            </a:r>
            <a:r>
              <a:rPr lang="en-US" dirty="0"/>
              <a:t> de </a:t>
            </a:r>
            <a:r>
              <a:rPr lang="en-US" dirty="0" err="1"/>
              <a:t>evaluación</a:t>
            </a:r>
            <a:r>
              <a:rPr lang="en-US" dirty="0"/>
              <a:t> para el </a:t>
            </a:r>
            <a:r>
              <a:rPr lang="en-US" dirty="0" err="1"/>
              <a:t>mejoramiento</a:t>
            </a:r>
            <a:r>
              <a:rPr lang="en-US" dirty="0"/>
              <a:t> del SFM. </a:t>
            </a:r>
          </a:p>
          <a:p>
            <a:r>
              <a:rPr lang="en-US" dirty="0"/>
              <a:t>No se </a:t>
            </a:r>
            <a:r>
              <a:rPr lang="en-US" dirty="0" err="1"/>
              <a:t>trata</a:t>
            </a:r>
            <a:r>
              <a:rPr lang="en-US" dirty="0"/>
              <a:t> </a:t>
            </a:r>
            <a:r>
              <a:rPr lang="en-US" dirty="0" err="1"/>
              <a:t>solamente</a:t>
            </a:r>
            <a:r>
              <a:rPr lang="en-US" dirty="0"/>
              <a:t> de </a:t>
            </a:r>
            <a:r>
              <a:rPr lang="en-US" dirty="0" err="1"/>
              <a:t>aumentar</a:t>
            </a:r>
            <a:r>
              <a:rPr lang="en-US" dirty="0"/>
              <a:t> el </a:t>
            </a:r>
            <a:r>
              <a:rPr lang="en-US" dirty="0" err="1"/>
              <a:t>kilometraje</a:t>
            </a:r>
            <a:r>
              <a:rPr lang="en-US" dirty="0"/>
              <a:t> de </a:t>
            </a:r>
            <a:r>
              <a:rPr lang="en-US" dirty="0" err="1"/>
              <a:t>vías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El </a:t>
            </a:r>
            <a:r>
              <a:rPr lang="en-US" dirty="0" err="1"/>
              <a:t>crecimiento</a:t>
            </a:r>
            <a:r>
              <a:rPr lang="en-US" dirty="0"/>
              <a:t> de </a:t>
            </a:r>
            <a:r>
              <a:rPr lang="en-US" dirty="0" err="1"/>
              <a:t>demanda</a:t>
            </a:r>
            <a:r>
              <a:rPr lang="en-US" dirty="0"/>
              <a:t> </a:t>
            </a:r>
            <a:r>
              <a:rPr lang="en-US" dirty="0" err="1"/>
              <a:t>observado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los </a:t>
            </a:r>
            <a:r>
              <a:rPr lang="en-US" dirty="0" err="1"/>
              <a:t>trenes</a:t>
            </a:r>
            <a:r>
              <a:rPr lang="en-US" dirty="0"/>
              <a:t> de </a:t>
            </a:r>
            <a:r>
              <a:rPr lang="en-US" dirty="0" err="1"/>
              <a:t>carga</a:t>
            </a:r>
            <a:r>
              <a:rPr lang="en-US" dirty="0"/>
              <a:t> y </a:t>
            </a:r>
            <a:r>
              <a:rPr lang="en-US" dirty="0" err="1"/>
              <a:t>trenes</a:t>
            </a:r>
            <a:r>
              <a:rPr lang="en-US" dirty="0"/>
              <a:t> </a:t>
            </a:r>
            <a:r>
              <a:rPr lang="en-US" dirty="0" err="1"/>
              <a:t>suburbanos</a:t>
            </a:r>
            <a:r>
              <a:rPr lang="en-US" dirty="0"/>
              <a:t> </a:t>
            </a:r>
            <a:r>
              <a:rPr lang="en-US" dirty="0" err="1"/>
              <a:t>indican</a:t>
            </a:r>
            <a:r>
              <a:rPr lang="en-US" dirty="0"/>
              <a:t> la </a:t>
            </a:r>
            <a:r>
              <a:rPr lang="en-US" dirty="0" err="1"/>
              <a:t>necesidad</a:t>
            </a:r>
            <a:r>
              <a:rPr lang="en-US" dirty="0"/>
              <a:t> de la población de </a:t>
            </a:r>
            <a:r>
              <a:rPr lang="en-US" dirty="0" err="1"/>
              <a:t>inversión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rubros</a:t>
            </a:r>
            <a:r>
              <a:rPr lang="en-US" dirty="0"/>
              <a:t>. </a:t>
            </a:r>
          </a:p>
          <a:p>
            <a:r>
              <a:rPr lang="en-US" dirty="0"/>
              <a:t>El </a:t>
            </a:r>
            <a:r>
              <a:rPr lang="en-US" dirty="0" err="1"/>
              <a:t>gasto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mantenimiento</a:t>
            </a:r>
            <a:r>
              <a:rPr lang="en-US" dirty="0"/>
              <a:t>, </a:t>
            </a:r>
            <a:r>
              <a:rPr lang="en-US" dirty="0" err="1"/>
              <a:t>modernización</a:t>
            </a:r>
            <a:r>
              <a:rPr lang="en-US" dirty="0"/>
              <a:t> y </a:t>
            </a:r>
            <a:r>
              <a:rPr lang="en-US" dirty="0" err="1"/>
              <a:t>ampliación</a:t>
            </a:r>
            <a:r>
              <a:rPr lang="en-US" dirty="0"/>
              <a:t> de </a:t>
            </a:r>
            <a:r>
              <a:rPr lang="en-US" dirty="0" err="1"/>
              <a:t>vías</a:t>
            </a:r>
            <a:r>
              <a:rPr lang="en-US" dirty="0"/>
              <a:t> </a:t>
            </a:r>
            <a:r>
              <a:rPr lang="en-US" dirty="0" err="1"/>
              <a:t>existentes</a:t>
            </a:r>
            <a:r>
              <a:rPr lang="en-US" dirty="0"/>
              <a:t> debe ser </a:t>
            </a:r>
            <a:r>
              <a:rPr lang="en-US" dirty="0" err="1"/>
              <a:t>prioritario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Líneas</a:t>
            </a:r>
            <a:r>
              <a:rPr lang="en-US" dirty="0"/>
              <a:t> con </a:t>
            </a:r>
            <a:r>
              <a:rPr lang="en-US" dirty="0" err="1"/>
              <a:t>malos</a:t>
            </a:r>
            <a:r>
              <a:rPr lang="en-US" dirty="0"/>
              <a:t> </a:t>
            </a:r>
            <a:r>
              <a:rPr lang="en-US" dirty="0" err="1"/>
              <a:t>manejos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conseción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la </a:t>
            </a:r>
            <a:r>
              <a:rPr lang="en-US" dirty="0" err="1"/>
              <a:t>línea</a:t>
            </a:r>
            <a:r>
              <a:rPr lang="en-US" dirty="0"/>
              <a:t> Chiapas-</a:t>
            </a:r>
            <a:r>
              <a:rPr lang="en-US" dirty="0" err="1"/>
              <a:t>Mayab</a:t>
            </a:r>
            <a:r>
              <a:rPr lang="en-US" dirty="0"/>
              <a:t> </a:t>
            </a:r>
            <a:r>
              <a:rPr lang="en-US" dirty="0" err="1"/>
              <a:t>requieren</a:t>
            </a:r>
            <a:r>
              <a:rPr lang="en-US" dirty="0"/>
              <a:t> </a:t>
            </a:r>
            <a:r>
              <a:rPr lang="en-US" dirty="0" err="1"/>
              <a:t>inversión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para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rescate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6236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F656-80B8-8341-926D-61167DD4F0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Tren</a:t>
            </a:r>
            <a:r>
              <a:rPr lang="en-US" dirty="0"/>
              <a:t> Maya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44F35-A879-C44C-9315-E2524A19E4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19465-E070-594A-803F-F45BB0DC63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163" y="1545771"/>
            <a:ext cx="11877675" cy="4202567"/>
          </a:xfrm>
        </p:spPr>
        <p:txBody>
          <a:bodyPr/>
          <a:lstStyle/>
          <a:p>
            <a:r>
              <a:rPr lang="es-ES_tradnl" dirty="0"/>
              <a:t>La protección a una región con biodiversidad y cultura únicas implica que no se debe de construir el tramo Bacalar-Escárcega. </a:t>
            </a:r>
          </a:p>
          <a:p>
            <a:r>
              <a:rPr lang="es-ES_tradnl" dirty="0"/>
              <a:t>Los tramos Cancún-Bacalar se deben de dejar a la industria privada. </a:t>
            </a:r>
          </a:p>
          <a:p>
            <a:pPr lvl="1"/>
            <a:r>
              <a:rPr lang="es-ES_tradnl" dirty="0"/>
              <a:t>El proyecto debería de considerar empezar por lo tramos más rentables o donde menos dinero se perdería como lo sería la línea Mérida-Cancún.</a:t>
            </a:r>
          </a:p>
          <a:p>
            <a:r>
              <a:rPr lang="es-ES_tradnl" dirty="0"/>
              <a:t>El proyecto debería de realizarse en una primera etapa enfocada al transporte de carga en el tramo Escárcega-Mérida. </a:t>
            </a:r>
            <a:endParaRPr lang="en-US" dirty="0"/>
          </a:p>
          <a:p>
            <a:endParaRPr lang="es-ES_tradnl" dirty="0"/>
          </a:p>
          <a:p>
            <a:endParaRPr lang="es-ES_tradnl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2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FAF2-9D06-FB4D-ABA9-B38D9629B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Ferrocarril</a:t>
            </a:r>
            <a:r>
              <a:rPr lang="en-US" dirty="0"/>
              <a:t> del </a:t>
            </a:r>
            <a:r>
              <a:rPr lang="en-US" dirty="0" err="1"/>
              <a:t>Istmo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1EC785-E911-C241-B995-E106A921A857}"/>
              </a:ext>
            </a:extLst>
          </p:cNvPr>
          <p:cNvSpPr txBox="1">
            <a:spLocks/>
          </p:cNvSpPr>
          <p:nvPr/>
        </p:nvSpPr>
        <p:spPr>
          <a:xfrm>
            <a:off x="161924" y="1598527"/>
            <a:ext cx="11850535" cy="22272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AC5"/>
              </a:buClr>
            </a:pPr>
            <a:r>
              <a:rPr lang="es-ES_tradnl" sz="2400" dirty="0">
                <a:solidFill>
                  <a:srgbClr val="454544"/>
                </a:solidFill>
                <a:latin typeface="Arial" charset="0"/>
                <a:cs typeface="Arial" charset="0"/>
              </a:rPr>
              <a:t>Repensar el proyecto de esta forma </a:t>
            </a:r>
            <a:r>
              <a:rPr lang="es-ES_tradnl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podría</a:t>
            </a:r>
            <a:r>
              <a:rPr lang="es-ES_tradnl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ser el primer paso para la </a:t>
            </a:r>
            <a:r>
              <a:rPr lang="es-ES_tradnl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creación</a:t>
            </a:r>
            <a:r>
              <a:rPr lang="es-ES_tradnl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de una nueva frontera con Estados Unidos. </a:t>
            </a:r>
          </a:p>
          <a:p>
            <a:pPr>
              <a:buClr>
                <a:srgbClr val="009AC5"/>
              </a:buClr>
            </a:pP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La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creación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de una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nueva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frontera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requiere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: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calidad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e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intensidad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logística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con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México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y el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mundo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, gas natural para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desarrollar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la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industria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sistemas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educativos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que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impulsen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el capital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humano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nacional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y Estado de derecho que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permita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 el </a:t>
            </a:r>
            <a:r>
              <a:rPr lang="en-US" sz="2400" dirty="0" err="1">
                <a:solidFill>
                  <a:srgbClr val="454544"/>
                </a:solidFill>
                <a:latin typeface="Arial" charset="0"/>
                <a:cs typeface="Arial" charset="0"/>
              </a:rPr>
              <a:t>desarrollo</a:t>
            </a:r>
            <a:r>
              <a:rPr lang="en-US" sz="2400" dirty="0">
                <a:solidFill>
                  <a:srgbClr val="454544"/>
                </a:solidFill>
                <a:latin typeface="Arial" charset="0"/>
                <a:cs typeface="Arial" charset="0"/>
              </a:rPr>
              <a:t>. </a:t>
            </a:r>
          </a:p>
          <a:p>
            <a:pPr>
              <a:buClr>
                <a:srgbClr val="009AC5"/>
              </a:buClr>
            </a:pPr>
            <a:endParaRPr lang="es-ES_tradnl" sz="2400" dirty="0">
              <a:solidFill>
                <a:srgbClr val="454544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s-ES_tradnl" sz="2400" dirty="0">
              <a:solidFill>
                <a:srgbClr val="454544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s-ES_tradnl" sz="2400" dirty="0">
              <a:solidFill>
                <a:srgbClr val="454544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4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BC65-59D0-CD4E-83D9-CE0FCF508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4" y="559328"/>
            <a:ext cx="8067675" cy="544512"/>
          </a:xfrm>
        </p:spPr>
        <p:txBody>
          <a:bodyPr/>
          <a:lstStyle/>
          <a:p>
            <a:r>
              <a:rPr lang="en-US" dirty="0" err="1"/>
              <a:t>Infraestructura</a:t>
            </a:r>
            <a:r>
              <a:rPr lang="en-US" dirty="0"/>
              <a:t> para una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frontera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536CE-ED6F-1542-BF79-297CE0C9E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"/>
          <a:stretch/>
        </p:blipFill>
        <p:spPr>
          <a:xfrm>
            <a:off x="2472846" y="1202498"/>
            <a:ext cx="7428905" cy="50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33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28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8"/>
          <p:cNvSpPr/>
          <p:nvPr/>
        </p:nvSpPr>
        <p:spPr>
          <a:xfrm>
            <a:off x="178231" y="1022184"/>
            <a:ext cx="1121133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cap="all" spc="150" dirty="0">
                <a:solidFill>
                  <a:srgbClr val="1195C5"/>
                </a:solidFill>
                <a:latin typeface="Arial" charset="0"/>
                <a:ea typeface="Arial" charset="0"/>
                <a:cs typeface="Arial" charset="0"/>
              </a:rPr>
              <a:t>Infraestructura ferroviaria</a:t>
            </a:r>
          </a:p>
        </p:txBody>
      </p:sp>
      <p:sp>
        <p:nvSpPr>
          <p:cNvPr id="7" name="Rectángulo 9"/>
          <p:cNvSpPr/>
          <p:nvPr/>
        </p:nvSpPr>
        <p:spPr>
          <a:xfrm>
            <a:off x="178231" y="1954455"/>
            <a:ext cx="11484362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cap="all" spc="150" dirty="0">
                <a:solidFill>
                  <a:srgbClr val="1195C5"/>
                </a:solidFill>
                <a:latin typeface="Arial" charset="0"/>
                <a:ea typeface="Arial" charset="0"/>
                <a:cs typeface="Arial" charset="0"/>
              </a:rPr>
              <a:t>PLAN NACIONAL DE DESARROLLO </a:t>
            </a:r>
          </a:p>
        </p:txBody>
      </p:sp>
      <p:sp>
        <p:nvSpPr>
          <p:cNvPr id="8" name="Rectángulo 10"/>
          <p:cNvSpPr/>
          <p:nvPr/>
        </p:nvSpPr>
        <p:spPr>
          <a:xfrm>
            <a:off x="178231" y="3075150"/>
            <a:ext cx="2081019" cy="523220"/>
          </a:xfrm>
          <a:prstGeom prst="rect">
            <a:avLst/>
          </a:prstGeom>
          <a:solidFill>
            <a:srgbClr val="0C668F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cap="all" spc="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2019-2024</a:t>
            </a:r>
          </a:p>
        </p:txBody>
      </p:sp>
    </p:spTree>
    <p:extLst>
      <p:ext uri="{BB962C8B-B14F-4D97-AF65-F5344CB8AC3E}">
        <p14:creationId xmlns:p14="http://schemas.microsoft.com/office/powerpoint/2010/main" val="181133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pc="50" dirty="0"/>
              <a:t>Índice</a:t>
            </a:r>
            <a:endParaRPr lang="es-ES_tradnl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1"/>
          </p:nvPr>
        </p:nvSpPr>
        <p:spPr>
          <a:xfrm>
            <a:off x="1174388" y="1592505"/>
            <a:ext cx="8274412" cy="534128"/>
          </a:xfrm>
        </p:spPr>
        <p:txBody>
          <a:bodyPr/>
          <a:lstStyle/>
          <a:p>
            <a:r>
              <a:rPr lang="es-ES_tradnl" spc="50" dirty="0"/>
              <a:t>Infraestructura en el Plan Nacional de Desarrollo (PND)</a:t>
            </a:r>
            <a:endParaRPr lang="es-ES_tradnl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Infraestructura ferroviaria actual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dirty="0"/>
              <a:t>Proyectos ferroviarios PND 2019-2024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spc="50" dirty="0"/>
              <a:t>IMCO Propone</a:t>
            </a:r>
            <a:endParaRPr lang="es-ES_tradnl" dirty="0"/>
          </a:p>
        </p:txBody>
      </p:sp>
      <p:sp>
        <p:nvSpPr>
          <p:cNvPr id="18" name="Elipse 32"/>
          <p:cNvSpPr/>
          <p:nvPr/>
        </p:nvSpPr>
        <p:spPr>
          <a:xfrm>
            <a:off x="527742" y="4223269"/>
            <a:ext cx="563828" cy="563828"/>
          </a:xfrm>
          <a:prstGeom prst="ellipse">
            <a:avLst/>
          </a:prstGeom>
          <a:noFill/>
          <a:ln w="25400">
            <a:solidFill>
              <a:srgbClr val="1195C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000" b="1" dirty="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9" name="Elipse 33"/>
          <p:cNvSpPr/>
          <p:nvPr/>
        </p:nvSpPr>
        <p:spPr>
          <a:xfrm>
            <a:off x="527742" y="3325663"/>
            <a:ext cx="563828" cy="563828"/>
          </a:xfrm>
          <a:prstGeom prst="ellipse">
            <a:avLst/>
          </a:prstGeom>
          <a:noFill/>
          <a:ln w="25400">
            <a:solidFill>
              <a:srgbClr val="1195C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000" b="1" dirty="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0" name="Elipse 34"/>
          <p:cNvSpPr/>
          <p:nvPr/>
        </p:nvSpPr>
        <p:spPr>
          <a:xfrm>
            <a:off x="527742" y="2428057"/>
            <a:ext cx="563828" cy="563828"/>
          </a:xfrm>
          <a:prstGeom prst="ellipse">
            <a:avLst/>
          </a:prstGeom>
          <a:noFill/>
          <a:ln w="25400">
            <a:solidFill>
              <a:srgbClr val="1195C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000" b="1" dirty="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Elipse 36"/>
          <p:cNvSpPr/>
          <p:nvPr/>
        </p:nvSpPr>
        <p:spPr>
          <a:xfrm>
            <a:off x="527742" y="1519261"/>
            <a:ext cx="563828" cy="563828"/>
          </a:xfrm>
          <a:prstGeom prst="ellipse">
            <a:avLst/>
          </a:prstGeom>
          <a:noFill/>
          <a:ln w="25400">
            <a:solidFill>
              <a:srgbClr val="1195C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000" b="1" dirty="0">
                <a:solidFill>
                  <a:srgbClr val="454544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635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I</a:t>
            </a:r>
            <a:r>
              <a:rPr lang="es-ES" sz="4400" dirty="0"/>
              <a:t>NFRAESTRUCTURA EN EL PLAN NACIONAL DE DESARROLLO 2019-2024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98921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E1FA-A05B-844E-87F9-020F33EE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4" y="559328"/>
            <a:ext cx="9144913" cy="544512"/>
          </a:xfrm>
        </p:spPr>
        <p:txBody>
          <a:bodyPr/>
          <a:lstStyle/>
          <a:p>
            <a:r>
              <a:rPr lang="en-US" dirty="0"/>
              <a:t>Plan Nacional de Desarrollo 2019-2024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8CCA5-2DA9-4047-A1E5-BBA4DF389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 PND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anexo</a:t>
            </a:r>
            <a:r>
              <a:rPr lang="en-US" dirty="0"/>
              <a:t> solo </a:t>
            </a:r>
            <a:r>
              <a:rPr lang="en-US" dirty="0" err="1"/>
              <a:t>contiene</a:t>
            </a:r>
            <a:r>
              <a:rPr lang="en-US" dirty="0"/>
              <a:t> un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ligado</a:t>
            </a:r>
            <a:r>
              <a:rPr lang="en-US" dirty="0"/>
              <a:t> </a:t>
            </a:r>
            <a:r>
              <a:rPr lang="en-US" dirty="0" err="1"/>
              <a:t>directamente</a:t>
            </a:r>
            <a:r>
              <a:rPr lang="en-US" dirty="0"/>
              <a:t> a </a:t>
            </a:r>
            <a:r>
              <a:rPr lang="en-US" dirty="0" err="1"/>
              <a:t>infraestructura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AAC8B-6DFF-C946-813B-D1BA8A8CC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1" r="7946" b="7968"/>
          <a:stretch/>
        </p:blipFill>
        <p:spPr>
          <a:xfrm>
            <a:off x="577760" y="2913553"/>
            <a:ext cx="11036342" cy="1661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6AB87-90FD-B841-8C15-2B1FC6C4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9" y="6066898"/>
            <a:ext cx="11887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6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E1FA-A05B-844E-87F9-020F33EE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4" y="559328"/>
            <a:ext cx="9144913" cy="544512"/>
          </a:xfrm>
        </p:spPr>
        <p:txBody>
          <a:bodyPr/>
          <a:lstStyle/>
          <a:p>
            <a:r>
              <a:rPr lang="en-US" dirty="0" err="1"/>
              <a:t>Estrategias</a:t>
            </a:r>
            <a:r>
              <a:rPr lang="en-US" dirty="0"/>
              <a:t> PND 2019-2024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8CCA5-2DA9-4047-A1E5-BBA4DF389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Propone las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estrategias</a:t>
            </a:r>
            <a:r>
              <a:rPr lang="en-US" dirty="0"/>
              <a:t> para </a:t>
            </a:r>
            <a:r>
              <a:rPr lang="en-US" dirty="0" err="1"/>
              <a:t>cumplir</a:t>
            </a:r>
            <a:r>
              <a:rPr lang="en-US" dirty="0"/>
              <a:t> con el </a:t>
            </a:r>
            <a:r>
              <a:rPr lang="en-US" dirty="0" err="1"/>
              <a:t>objetivo</a:t>
            </a:r>
            <a:r>
              <a:rPr lang="en-US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5DFE58-6FCC-0742-8D11-EEC1C8805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2"/>
          <a:stretch/>
        </p:blipFill>
        <p:spPr>
          <a:xfrm>
            <a:off x="1822078" y="1862939"/>
            <a:ext cx="8749887" cy="4140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FDD1E6-307D-FB43-908D-3084339C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9" y="6066898"/>
            <a:ext cx="11887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2A0C53-36A5-F249-BED6-EB18DFD29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¿DÓNDE ESTAMOS HOY EN INFRAESTRUCTURA FERROVIARIA?</a:t>
            </a:r>
          </a:p>
        </p:txBody>
      </p:sp>
    </p:spTree>
    <p:extLst>
      <p:ext uri="{BB962C8B-B14F-4D97-AF65-F5344CB8AC3E}">
        <p14:creationId xmlns:p14="http://schemas.microsoft.com/office/powerpoint/2010/main" val="350790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412A-E378-964C-83BA-CF2A3DCE7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21" y="4650588"/>
            <a:ext cx="9450161" cy="642256"/>
          </a:xfrm>
        </p:spPr>
        <p:txBody>
          <a:bodyPr/>
          <a:lstStyle/>
          <a:p>
            <a:r>
              <a:rPr lang="es-ES_tradnl" dirty="0">
                <a:cs typeface="Calibri"/>
              </a:rPr>
              <a:t>Según el Foro Económico Mundial, de 2013 a 2018, México pasó del </a:t>
            </a:r>
            <a:r>
              <a:rPr lang="es-ES_tradnl" dirty="0">
                <a:highlight>
                  <a:srgbClr val="009AC5"/>
                </a:highlight>
                <a:cs typeface="Calibri"/>
              </a:rPr>
              <a:t>lugar 60 al 74 </a:t>
            </a:r>
            <a:r>
              <a:rPr lang="es-ES_tradnl" dirty="0">
                <a:cs typeface="Calibri"/>
              </a:rPr>
              <a:t> en infraestructura ferroviaria de 140 países evaluados.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/>
            </a:r>
            <a:b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5D4FA-7EDE-5C4A-8EC5-CFC4BD9AC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101132"/>
            <a:ext cx="11887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22094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io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iores-dono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ortad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1196</Words>
  <Application>Microsoft Office PowerPoint</Application>
  <PresentationFormat>Panorámica</PresentationFormat>
  <Paragraphs>97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portadas</vt:lpstr>
      <vt:lpstr>Interiores</vt:lpstr>
      <vt:lpstr>Interiores-donors</vt:lpstr>
      <vt:lpstr>1_portadas</vt:lpstr>
      <vt:lpstr>Presentación de PowerPoint</vt:lpstr>
      <vt:lpstr>Presentación de PowerPoint</vt:lpstr>
      <vt:lpstr>Presentación de PowerPoint</vt:lpstr>
      <vt:lpstr>Índice</vt:lpstr>
      <vt:lpstr>Presentación de PowerPoint</vt:lpstr>
      <vt:lpstr>Plan Nacional de Desarrollo 2019-2024</vt:lpstr>
      <vt:lpstr>Estrategias PND 2019-2024</vt:lpstr>
      <vt:lpstr>Presentación de PowerPoint</vt:lpstr>
      <vt:lpstr>Según el Foro Económico Mundial, de 2013 a 2018, México pasó del lugar 60 al 74  en infraestructura ferroviaria de 140 países evaluados. </vt:lpstr>
      <vt:lpstr>Sistema Ferroviario Mexicano (SFM)</vt:lpstr>
      <vt:lpstr>¿Cuánto ha crecido en los últimos 10 años?</vt:lpstr>
      <vt:lpstr>Crecimiento de carga y pasajeros 2008-2018</vt:lpstr>
      <vt:lpstr>Sin embargo, de 2017 a 2018 el crecimiento de los trenes regulares interurbanos y especial turístico registró un decremento del 0.2%.</vt:lpstr>
      <vt:lpstr>Presentación de PowerPoint</vt:lpstr>
      <vt:lpstr>Proyectos de la Administración en el PND</vt:lpstr>
      <vt:lpstr>Preocupaciones relacionadas al Tren Maya</vt:lpstr>
      <vt:lpstr>Preocupaciones relacionadas al Tren Maya</vt:lpstr>
      <vt:lpstr>Preocupaciones relacionadas al Tren Maya</vt:lpstr>
      <vt:lpstr>Preocupaciones relacionadas al Tren Maya</vt:lpstr>
      <vt:lpstr>Preocupaciones relacionadas al Tren Maya</vt:lpstr>
      <vt:lpstr>Ferrocarril del Istmo</vt:lpstr>
      <vt:lpstr>El Tren Maya y el Ferrocarril del Istmo son los únicos proyectos ferroviarios mencionados en el PND, sin embargo, estos proyectos representan solo el 7% del total de vías del Sistema Ferroviario.</vt:lpstr>
      <vt:lpstr>Presentación de PowerPoint</vt:lpstr>
      <vt:lpstr>IMCO Propone</vt:lpstr>
      <vt:lpstr>Tren Maya</vt:lpstr>
      <vt:lpstr>Ferrocarril del Istmo</vt:lpstr>
      <vt:lpstr>Infraestructura para una nueva frontera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Instituto Mexicano para la Competitividad AC</dc:creator>
  <cp:lastModifiedBy>Usuario</cp:lastModifiedBy>
  <cp:revision>103</cp:revision>
  <dcterms:created xsi:type="dcterms:W3CDTF">2017-05-04T15:28:48Z</dcterms:created>
  <dcterms:modified xsi:type="dcterms:W3CDTF">2019-05-28T14:41:06Z</dcterms:modified>
</cp:coreProperties>
</file>