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1538" r:id="rId3"/>
    <p:sldId id="499" r:id="rId4"/>
    <p:sldId id="1540" r:id="rId5"/>
    <p:sldId id="530" r:id="rId6"/>
    <p:sldId id="1541" r:id="rId7"/>
    <p:sldId id="1542" r:id="rId8"/>
    <p:sldId id="1539" r:id="rId9"/>
  </p:sldIdLst>
  <p:sldSz cx="9144000" cy="6858000" type="screen4x3"/>
  <p:notesSz cx="7010400" cy="92964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>
      <a:defRPr sz="2400">
        <a:latin typeface="Arial"/>
        <a:ea typeface="Arial"/>
        <a:cs typeface="Arial"/>
        <a:sym typeface="Arial"/>
      </a:defRPr>
    </a:lvl6pPr>
    <a:lvl7pPr>
      <a:defRPr sz="2400">
        <a:latin typeface="Arial"/>
        <a:ea typeface="Arial"/>
        <a:cs typeface="Arial"/>
        <a:sym typeface="Arial"/>
      </a:defRPr>
    </a:lvl7pPr>
    <a:lvl8pPr>
      <a:defRPr sz="2400">
        <a:latin typeface="Arial"/>
        <a:ea typeface="Arial"/>
        <a:cs typeface="Arial"/>
        <a:sym typeface="Arial"/>
      </a:defRPr>
    </a:lvl8pPr>
    <a:lvl9pPr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a" initials="P" lastIdx="2" clrIdx="0">
    <p:extLst>
      <p:ext uri="{19B8F6BF-5375-455C-9EA6-DF929625EA0E}">
        <p15:presenceInfo xmlns:p15="http://schemas.microsoft.com/office/powerpoint/2012/main" userId="Pau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8FF"/>
    <a:srgbClr val="00B4B0"/>
    <a:srgbClr val="33CCCC"/>
    <a:srgbClr val="FFBDBD"/>
    <a:srgbClr val="FF7D7D"/>
    <a:srgbClr val="BDE1FF"/>
    <a:srgbClr val="8B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524" autoAdjust="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5DBEF978-4CDC-41FC-913F-48FE14E5C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EFEFBD5-2FF4-44C3-ABB3-42D0BD4CC4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8BC19-A271-4C9E-99F0-82CC1ACD9917}" type="datetimeFigureOut">
              <a:rPr lang="es-MX" smtClean="0"/>
              <a:pPr/>
              <a:t>20/02/2020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C78147C-ACFA-4503-B284-205215F358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37655BB-D95A-4266-ACD4-B08FA0D6EF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AF876-51E2-4B77-9D9D-5B3740963C3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581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934721" y="4415790"/>
            <a:ext cx="5140960" cy="418338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9780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27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395536" y="6381328"/>
            <a:ext cx="1905000" cy="3077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MX" dirty="0"/>
              <a:t>1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4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Nivel de texto 1</a:t>
            </a:r>
          </a:p>
          <a:p>
            <a:pPr lvl="1">
              <a:defRPr sz="1800"/>
            </a:pPr>
            <a:r>
              <a:rPr sz="2200"/>
              <a:t>Nivel de texto 2</a:t>
            </a:r>
          </a:p>
          <a:p>
            <a:pPr lvl="2">
              <a:defRPr sz="1800"/>
            </a:pPr>
            <a:r>
              <a:rPr sz="2200"/>
              <a:t>Nivel de texto 3</a:t>
            </a:r>
          </a:p>
          <a:p>
            <a:pPr lvl="3">
              <a:defRPr sz="1800"/>
            </a:pPr>
            <a:r>
              <a:rPr sz="2200"/>
              <a:t>Nivel de texto 4</a:t>
            </a:r>
          </a:p>
          <a:p>
            <a:pPr lvl="4">
              <a:defRPr sz="1800"/>
            </a:pPr>
            <a:r>
              <a:rPr sz="2200"/>
              <a:t>Nivel de texto 5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412639" y="230378"/>
            <a:ext cx="6318722" cy="159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3248" tIns="73248" rIns="73248" bIns="73248" anchor="ctr"/>
          <a:lstStyle/>
          <a:p>
            <a:pPr lvl="0">
              <a:defRPr sz="1800"/>
            </a:pPr>
            <a:r>
              <a:rPr sz="34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412639" y="1827318"/>
            <a:ext cx="6318722" cy="50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3248" tIns="73248" rIns="73248" bIns="73248"/>
          <a:lstStyle/>
          <a:p>
            <a:pPr lvl="0">
              <a:defRPr sz="1800"/>
            </a:pPr>
            <a:r>
              <a:rPr sz="2200"/>
              <a:t>Nivel de texto 1</a:t>
            </a:r>
          </a:p>
          <a:p>
            <a:pPr lvl="1">
              <a:defRPr sz="1800"/>
            </a:pPr>
            <a:r>
              <a:rPr sz="2200"/>
              <a:t>Nivel de texto 2</a:t>
            </a:r>
          </a:p>
          <a:p>
            <a:pPr lvl="2">
              <a:defRPr sz="1800"/>
            </a:pPr>
            <a:r>
              <a:rPr sz="2200"/>
              <a:t>Nivel de texto 3</a:t>
            </a:r>
          </a:p>
          <a:p>
            <a:pPr lvl="3">
              <a:defRPr sz="1800"/>
            </a:pPr>
            <a:r>
              <a:rPr sz="2200"/>
              <a:t>Nivel de texto 4</a:t>
            </a:r>
          </a:p>
          <a:p>
            <a:pPr lvl="4">
              <a:defRPr sz="1800"/>
            </a:pPr>
            <a:r>
              <a:rPr sz="2200"/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082998" y="6444922"/>
            <a:ext cx="1648363" cy="200230"/>
          </a:xfrm>
          <a:prstGeom prst="rect">
            <a:avLst/>
          </a:prstGeom>
          <a:ln w="12700">
            <a:miter lim="400000"/>
          </a:ln>
        </p:spPr>
        <p:txBody>
          <a:bodyPr lIns="36614" tIns="36614" rIns="36614" bIns="36614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>
        <a:lnSpc>
          <a:spcPct val="90000"/>
        </a:lnSpc>
        <a:defRPr sz="3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3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3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3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3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3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3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3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3400">
          <a:latin typeface="Calibri"/>
          <a:ea typeface="Calibri"/>
          <a:cs typeface="Calibri"/>
          <a:sym typeface="Calibri"/>
        </a:defRPr>
      </a:lvl9pPr>
    </p:titleStyle>
    <p:bodyStyle>
      <a:lvl1pPr marL="370114" indent="-319314">
        <a:lnSpc>
          <a:spcPct val="90000"/>
        </a:lnSpc>
        <a:spcBef>
          <a:spcPts val="1000"/>
        </a:spcBef>
        <a:buClr>
          <a:srgbClr val="000000"/>
        </a:buClr>
        <a:buSzPts val="2200"/>
        <a:buFont typeface="Arial"/>
        <a:buChar char="•"/>
        <a:defRPr sz="2200">
          <a:latin typeface="Calibri"/>
          <a:ea typeface="Calibri"/>
          <a:cs typeface="Calibri"/>
          <a:sym typeface="Calibri"/>
        </a:defRPr>
      </a:lvl1pPr>
      <a:lvl2pPr marL="882650" indent="-349250">
        <a:lnSpc>
          <a:spcPct val="90000"/>
        </a:lnSpc>
        <a:spcBef>
          <a:spcPts val="1000"/>
        </a:spcBef>
        <a:buClr>
          <a:srgbClr val="000000"/>
        </a:buClr>
        <a:buSzPts val="2200"/>
        <a:buFont typeface="Arial"/>
        <a:buChar char="•"/>
        <a:defRPr sz="2200">
          <a:latin typeface="Calibri"/>
          <a:ea typeface="Calibri"/>
          <a:cs typeface="Calibri"/>
          <a:sym typeface="Calibri"/>
        </a:defRPr>
      </a:lvl2pPr>
      <a:lvl3pPr marL="1407160" indent="-391160">
        <a:lnSpc>
          <a:spcPct val="90000"/>
        </a:lnSpc>
        <a:spcBef>
          <a:spcPts val="1000"/>
        </a:spcBef>
        <a:buClr>
          <a:srgbClr val="000000"/>
        </a:buClr>
        <a:buSzPts val="2200"/>
        <a:buFont typeface="Arial"/>
        <a:buChar char="•"/>
        <a:defRPr sz="2200">
          <a:latin typeface="Calibri"/>
          <a:ea typeface="Calibri"/>
          <a:cs typeface="Calibri"/>
          <a:sym typeface="Calibri"/>
        </a:defRPr>
      </a:lvl3pPr>
      <a:lvl4pPr marL="1905000" indent="-419100">
        <a:lnSpc>
          <a:spcPct val="90000"/>
        </a:lnSpc>
        <a:spcBef>
          <a:spcPts val="1000"/>
        </a:spcBef>
        <a:buClr>
          <a:srgbClr val="000000"/>
        </a:buClr>
        <a:buSzPts val="2200"/>
        <a:buFont typeface="Arial"/>
        <a:buChar char="•"/>
        <a:defRPr sz="2200">
          <a:latin typeface="Calibri"/>
          <a:ea typeface="Calibri"/>
          <a:cs typeface="Calibri"/>
          <a:sym typeface="Calibri"/>
        </a:defRPr>
      </a:lvl4pPr>
      <a:lvl5pPr marL="2362200" indent="-419100">
        <a:lnSpc>
          <a:spcPct val="90000"/>
        </a:lnSpc>
        <a:spcBef>
          <a:spcPts val="1000"/>
        </a:spcBef>
        <a:buClr>
          <a:srgbClr val="000000"/>
        </a:buClr>
        <a:buSzPts val="2200"/>
        <a:buFont typeface="Arial"/>
        <a:buChar char="•"/>
        <a:defRPr sz="2200">
          <a:latin typeface="Calibri"/>
          <a:ea typeface="Calibri"/>
          <a:cs typeface="Calibri"/>
          <a:sym typeface="Calibri"/>
        </a:defRPr>
      </a:lvl5pPr>
      <a:lvl6pPr marL="2819400" indent="-419100">
        <a:lnSpc>
          <a:spcPct val="90000"/>
        </a:lnSpc>
        <a:spcBef>
          <a:spcPts val="1000"/>
        </a:spcBef>
        <a:buClr>
          <a:srgbClr val="000000"/>
        </a:buClr>
        <a:buSzPts val="2200"/>
        <a:buFont typeface="Arial"/>
        <a:buChar char="•"/>
        <a:defRPr sz="2200">
          <a:latin typeface="Calibri"/>
          <a:ea typeface="Calibri"/>
          <a:cs typeface="Calibri"/>
          <a:sym typeface="Calibri"/>
        </a:defRPr>
      </a:lvl6pPr>
      <a:lvl7pPr marL="3276600" indent="-419100">
        <a:lnSpc>
          <a:spcPct val="90000"/>
        </a:lnSpc>
        <a:spcBef>
          <a:spcPts val="1000"/>
        </a:spcBef>
        <a:buClr>
          <a:srgbClr val="000000"/>
        </a:buClr>
        <a:buSzPts val="2200"/>
        <a:buFont typeface="Arial"/>
        <a:buChar char="•"/>
        <a:defRPr sz="2200">
          <a:latin typeface="Calibri"/>
          <a:ea typeface="Calibri"/>
          <a:cs typeface="Calibri"/>
          <a:sym typeface="Calibri"/>
        </a:defRPr>
      </a:lvl7pPr>
      <a:lvl8pPr marL="3733800" indent="-419100">
        <a:lnSpc>
          <a:spcPct val="90000"/>
        </a:lnSpc>
        <a:spcBef>
          <a:spcPts val="1000"/>
        </a:spcBef>
        <a:buClr>
          <a:srgbClr val="000000"/>
        </a:buClr>
        <a:buSzPts val="2200"/>
        <a:buFont typeface="Arial"/>
        <a:buChar char="•"/>
        <a:defRPr sz="2200">
          <a:latin typeface="Calibri"/>
          <a:ea typeface="Calibri"/>
          <a:cs typeface="Calibri"/>
          <a:sym typeface="Calibri"/>
        </a:defRPr>
      </a:lvl8pPr>
      <a:lvl9pPr marL="4191000" indent="-419100">
        <a:lnSpc>
          <a:spcPct val="90000"/>
        </a:lnSpc>
        <a:spcBef>
          <a:spcPts val="1000"/>
        </a:spcBef>
        <a:buClr>
          <a:srgbClr val="000000"/>
        </a:buClr>
        <a:buSzPts val="2200"/>
        <a:buFont typeface="Arial"/>
        <a:buChar char="•"/>
        <a:defRPr sz="2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9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6183" y="-747464"/>
            <a:ext cx="9160183" cy="857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297091" y="1988840"/>
            <a:ext cx="8739405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1800"/>
            </a:pPr>
            <a:r>
              <a:rPr lang="es-MX" sz="2000" b="1" dirty="0">
                <a:solidFill>
                  <a:srgbClr val="FFFFFF"/>
                </a:solidFill>
                <a:latin typeface="Trebuchet MS" panose="020B0603020202020204" pitchFamily="34" charset="0"/>
              </a:rPr>
              <a:t>Consejo Nacional de la Industria Maquiladora y</a:t>
            </a:r>
          </a:p>
          <a:p>
            <a:pPr algn="r">
              <a:defRPr sz="1800"/>
            </a:pPr>
            <a:r>
              <a:rPr lang="es-MX" sz="2000" b="1" dirty="0">
                <a:solidFill>
                  <a:srgbClr val="FFFFFF"/>
                </a:solidFill>
                <a:latin typeface="Trebuchet MS" panose="020B0603020202020204" pitchFamily="34" charset="0"/>
              </a:rPr>
              <a:t> Manufacturera de Exportación</a:t>
            </a:r>
          </a:p>
          <a:p>
            <a:pPr algn="r">
              <a:defRPr sz="1800"/>
            </a:pPr>
            <a:endParaRPr lang="es-MX" sz="16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r">
              <a:defRPr sz="1800"/>
            </a:pPr>
            <a:r>
              <a:rPr lang="es-MX" sz="1800" dirty="0">
                <a:solidFill>
                  <a:srgbClr val="FFFFFF"/>
                </a:solidFill>
                <a:latin typeface="Trebuchet MS" panose="020B0603020202020204" pitchFamily="34" charset="0"/>
              </a:rPr>
              <a:t>Parlamento Abierto: “Audiencia Pública para la Reforma en materia de Subcontratación Laboral.”</a:t>
            </a:r>
          </a:p>
          <a:p>
            <a:pPr algn="r">
              <a:defRPr sz="1800"/>
            </a:pPr>
            <a:endParaRPr lang="es-MX" sz="1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r">
              <a:defRPr sz="1800"/>
            </a:pPr>
            <a:r>
              <a:rPr lang="es-MX" sz="1800" dirty="0">
                <a:solidFill>
                  <a:srgbClr val="FFFFFF"/>
                </a:solidFill>
                <a:latin typeface="Trebuchet MS" panose="020B0603020202020204" pitchFamily="34" charset="0"/>
              </a:rPr>
              <a:t>Mesa temática “Registro e Inspección; Cumplimiento de Obligaciones; Fiscalización y Sanciones.”</a:t>
            </a:r>
          </a:p>
          <a:p>
            <a:pPr algn="r">
              <a:defRPr sz="1800"/>
            </a:pPr>
            <a:endParaRPr lang="es-MX" sz="20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r">
              <a:defRPr sz="1800"/>
            </a:pPr>
            <a:r>
              <a:rPr lang="es-MX" sz="2000" b="1" dirty="0">
                <a:solidFill>
                  <a:srgbClr val="FFFFFF"/>
                </a:solidFill>
                <a:latin typeface="Trebuchet MS" panose="020B0603020202020204" pitchFamily="34" charset="0"/>
              </a:rPr>
              <a:t>19 de febrero del 2020.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00B9ECEE-FD1F-AE42-A6A5-CE7B7871B6D6}"/>
              </a:ext>
            </a:extLst>
          </p:cNvPr>
          <p:cNvSpPr txBox="1"/>
          <p:nvPr/>
        </p:nvSpPr>
        <p:spPr>
          <a:xfrm>
            <a:off x="6684442" y="5987876"/>
            <a:ext cx="2459558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050" i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Fuentes: SAT, INEGI, STPS, IMSS</a:t>
            </a:r>
            <a:endParaRPr kumimoji="0" lang="es-MX" sz="105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charset="0"/>
              <a:ea typeface="Trebuchet MS" charset="0"/>
              <a:cs typeface="Trebuchet MS" charset="0"/>
              <a:sym typeface="Arial"/>
            </a:endParaRPr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xmlns="" id="{BAB08E57-2EAA-634A-B63E-795DD3EF6E75}"/>
              </a:ext>
            </a:extLst>
          </p:cNvPr>
          <p:cNvSpPr txBox="1">
            <a:spLocks/>
          </p:cNvSpPr>
          <p:nvPr/>
        </p:nvSpPr>
        <p:spPr>
          <a:xfrm>
            <a:off x="6082998" y="6446510"/>
            <a:ext cx="1648363" cy="19705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457200"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914400"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1371600">
              <a:defRPr sz="2400">
                <a:latin typeface="Arial"/>
                <a:ea typeface="Arial"/>
                <a:cs typeface="Arial"/>
                <a:sym typeface="Arial"/>
              </a:defRPr>
            </a:lvl4pPr>
            <a:lvl5pPr indent="1828800">
              <a:defRPr sz="2400">
                <a:latin typeface="Arial"/>
                <a:ea typeface="Arial"/>
                <a:cs typeface="Arial"/>
                <a:sym typeface="Arial"/>
              </a:defRPr>
            </a:lvl5pPr>
            <a:lvl6pPr>
              <a:defRPr sz="2400">
                <a:latin typeface="Arial"/>
                <a:ea typeface="Arial"/>
                <a:cs typeface="Arial"/>
                <a:sym typeface="Arial"/>
              </a:defRPr>
            </a:lvl6pPr>
            <a:lvl7pPr>
              <a:defRPr sz="2400">
                <a:latin typeface="Arial"/>
                <a:ea typeface="Arial"/>
                <a:cs typeface="Arial"/>
                <a:sym typeface="Arial"/>
              </a:defRPr>
            </a:lvl7pPr>
            <a:lvl8pPr>
              <a:defRPr sz="2400">
                <a:latin typeface="Arial"/>
                <a:ea typeface="Arial"/>
                <a:cs typeface="Arial"/>
                <a:sym typeface="Arial"/>
              </a:defRPr>
            </a:lvl8pPr>
            <a:lvl9pPr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s-MX" sz="800" dirty="0">
              <a:solidFill>
                <a:schemeClr val="bg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7D50538-B6A9-47E0-839F-8CD6F0D586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MX" smtClean="0"/>
              <a:pPr lvl="0"/>
              <a:t>2</a:t>
            </a:fld>
            <a:endParaRPr lang="es-MX"/>
          </a:p>
        </p:txBody>
      </p:sp>
      <p:sp>
        <p:nvSpPr>
          <p:cNvPr id="8" name="Shape 29">
            <a:extLst>
              <a:ext uri="{FF2B5EF4-FFF2-40B4-BE49-F238E27FC236}">
                <a16:creationId xmlns:a16="http://schemas.microsoft.com/office/drawing/2014/main" xmlns="" id="{BEACF479-05F8-48F1-BB1B-BC1107C464C0}"/>
              </a:ext>
            </a:extLst>
          </p:cNvPr>
          <p:cNvSpPr/>
          <p:nvPr/>
        </p:nvSpPr>
        <p:spPr>
          <a:xfrm>
            <a:off x="467544" y="137414"/>
            <a:ext cx="853244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1800" b="1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pPr algn="r">
              <a:defRPr sz="1800" b="0">
                <a:solidFill>
                  <a:srgbClr val="000000"/>
                </a:solidFill>
              </a:defRPr>
            </a:pPr>
            <a:r>
              <a:rPr lang="es-MX" sz="2400" dirty="0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Consejo Nacional index</a:t>
            </a:r>
            <a:endParaRPr sz="2400" dirty="0">
              <a:solidFill>
                <a:schemeClr val="bg1"/>
              </a:solidFill>
              <a:effectLst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3AD4448E-E009-4E78-9E3A-4C771D7FCC6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31577" y="9303192"/>
            <a:ext cx="1884363" cy="13604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63456E2-9798-4E64-AB9E-869681501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9" y="1052736"/>
            <a:ext cx="6986622" cy="3042168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B0F31337-E175-4A8D-8563-F2576B05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95" y="3930741"/>
            <a:ext cx="7191809" cy="1052869"/>
          </a:xfrm>
        </p:spPr>
        <p:txBody>
          <a:bodyPr/>
          <a:lstStyle/>
          <a:p>
            <a:pPr marL="50800" indent="0" algn="ctr">
              <a:buNone/>
            </a:pPr>
            <a:r>
              <a:rPr lang="es-MX" sz="2400" dirty="0">
                <a:latin typeface="Trebuchet MS" panose="020B0603020202020204" pitchFamily="34" charset="0"/>
              </a:rPr>
              <a:t>Luis Alonso Aguirre Lang</a:t>
            </a:r>
          </a:p>
          <a:p>
            <a:pPr marL="50800" indent="0" algn="ctr">
              <a:buNone/>
            </a:pPr>
            <a:r>
              <a:rPr lang="es-MX" sz="2400" dirty="0">
                <a:latin typeface="Trebuchet MS" panose="020B0603020202020204" pitchFamily="34" charset="0"/>
              </a:rPr>
              <a:t>Presidente de </a:t>
            </a:r>
            <a:r>
              <a:rPr lang="es-MX" sz="2400" b="1" dirty="0">
                <a:latin typeface="Trebuchet MS" panose="020B0603020202020204" pitchFamily="34" charset="0"/>
              </a:rPr>
              <a:t>index</a:t>
            </a:r>
            <a:r>
              <a:rPr lang="es-MX" sz="2400" dirty="0">
                <a:latin typeface="Trebuchet MS" panose="020B0603020202020204" pitchFamily="34" charset="0"/>
              </a:rPr>
              <a:t> Nacional</a:t>
            </a:r>
          </a:p>
        </p:txBody>
      </p:sp>
    </p:spTree>
    <p:extLst>
      <p:ext uri="{BB962C8B-B14F-4D97-AF65-F5344CB8AC3E}">
        <p14:creationId xmlns:p14="http://schemas.microsoft.com/office/powerpoint/2010/main" val="10881650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7F8D38-EA91-427A-B3FC-707B15AE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850" y="153131"/>
            <a:ext cx="6318722" cy="395549"/>
          </a:xfrm>
        </p:spPr>
        <p:txBody>
          <a:bodyPr/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¿Qué representamos?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AEB2A67-B17E-4D31-84EE-F81D1EEE359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14247" r="17315" b="15626"/>
          <a:stretch/>
        </p:blipFill>
        <p:spPr bwMode="auto">
          <a:xfrm>
            <a:off x="0" y="1706776"/>
            <a:ext cx="6732240" cy="4738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5EF93DEF-F048-4444-8265-949801F0A04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MX" smtClean="0"/>
              <a:pPr lvl="0"/>
              <a:t>3</a:t>
            </a:fld>
            <a:endParaRPr lang="es-MX"/>
          </a:p>
        </p:txBody>
      </p:sp>
      <p:sp>
        <p:nvSpPr>
          <p:cNvPr id="10" name="Shape 53">
            <a:extLst>
              <a:ext uri="{FF2B5EF4-FFF2-40B4-BE49-F238E27FC236}">
                <a16:creationId xmlns:a16="http://schemas.microsoft.com/office/drawing/2014/main" xmlns="" id="{7C085835-F4BC-4A97-9553-0E4CAB0FDF5B}"/>
              </a:ext>
            </a:extLst>
          </p:cNvPr>
          <p:cNvSpPr/>
          <p:nvPr/>
        </p:nvSpPr>
        <p:spPr>
          <a:xfrm>
            <a:off x="4932040" y="692696"/>
            <a:ext cx="3980337" cy="457103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375" tIns="38375" rIns="38375" bIns="38375">
            <a:spAutoFit/>
          </a:bodyPr>
          <a:lstStyle/>
          <a:p>
            <a:pPr lvl="0" algn="ctr">
              <a:defRPr sz="1800"/>
            </a:pPr>
            <a:r>
              <a:rPr lang="es-MX" sz="1800" b="1" dirty="0">
                <a:solidFill>
                  <a:srgbClr val="00B4B0"/>
                </a:solidFill>
                <a:latin typeface="Trebuchet MS" charset="0"/>
                <a:ea typeface="Trebuchet MS" charset="0"/>
                <a:cs typeface="Trebuchet MS" charset="0"/>
              </a:rPr>
              <a:t>   </a:t>
            </a: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lvl="0" indent="-285750" algn="just">
              <a:buClr>
                <a:srgbClr val="000000"/>
              </a:buClr>
              <a:buSzPct val="100000"/>
              <a:buBlip>
                <a:blip r:embed="rId3"/>
              </a:buBlip>
              <a:defRPr sz="1800"/>
            </a:pPr>
            <a:r>
              <a:rPr lang="es-MX" sz="1800" dirty="0">
                <a:latin typeface="Trebuchet MS" charset="0"/>
                <a:ea typeface="Trebuchet MS" charset="0"/>
                <a:cs typeface="Trebuchet MS" charset="0"/>
              </a:rPr>
              <a:t>21 Asociaciones index</a:t>
            </a:r>
            <a:r>
              <a:rPr lang="es-MX" sz="1800" b="1" dirty="0"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lvl="0" algn="just">
              <a:buClr>
                <a:srgbClr val="000000"/>
              </a:buClr>
              <a:buSzPct val="100000"/>
              <a:defRPr sz="1800"/>
            </a:pP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 algn="just">
              <a:buClr>
                <a:srgbClr val="000000"/>
              </a:buClr>
              <a:buSzPct val="100000"/>
              <a:buBlip>
                <a:blip r:embed="rId3"/>
              </a:buBlip>
              <a:defRPr sz="1800"/>
            </a:pPr>
            <a:r>
              <a:rPr lang="es-MX" sz="18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Más de </a:t>
            </a:r>
            <a:r>
              <a:rPr lang="es-MX" sz="20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1,200 empresas afiliadas</a:t>
            </a:r>
            <a:r>
              <a:rPr lang="es-MX" sz="18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al Consejo Nacional index con Programa IMMEX.</a:t>
            </a: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lvl="0" algn="just">
              <a:buClr>
                <a:srgbClr val="000000"/>
              </a:buClr>
              <a:buSzPct val="100000"/>
              <a:defRPr sz="1800"/>
            </a:pP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lvl="0" indent="-285750" algn="just">
              <a:buClr>
                <a:srgbClr val="000000"/>
              </a:buClr>
              <a:buSzPct val="100000"/>
              <a:buBlip>
                <a:blip r:embed="rId3"/>
              </a:buBlip>
              <a:defRPr sz="1800"/>
            </a:pPr>
            <a:r>
              <a:rPr lang="es-MX" sz="1800" dirty="0">
                <a:latin typeface="Trebuchet MS" charset="0"/>
                <a:ea typeface="Trebuchet MS" charset="0"/>
                <a:cs typeface="Trebuchet MS" charset="0"/>
              </a:rPr>
              <a:t>La industria manufacturera de exportación genera más de:</a:t>
            </a:r>
          </a:p>
          <a:p>
            <a:pPr lvl="0" algn="just">
              <a:buClr>
                <a:srgbClr val="000000"/>
              </a:buClr>
              <a:buSzPct val="100000"/>
              <a:defRPr sz="1800"/>
            </a:pP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marL="355600" lvl="0" algn="ctr">
              <a:buClr>
                <a:srgbClr val="000000"/>
              </a:buClr>
              <a:buSzPct val="100000"/>
              <a:defRPr sz="1800"/>
            </a:pPr>
            <a:r>
              <a:rPr lang="es-MX" sz="1800" b="1" dirty="0">
                <a:latin typeface="Trebuchet MS" charset="0"/>
                <a:ea typeface="Trebuchet MS" charset="0"/>
                <a:cs typeface="Trebuchet MS" charset="0"/>
              </a:rPr>
              <a:t>3 millones de empleos </a:t>
            </a:r>
            <a:r>
              <a:rPr lang="es-MX" sz="1800" dirty="0">
                <a:latin typeface="Trebuchet MS" charset="0"/>
                <a:ea typeface="Trebuchet MS" charset="0"/>
                <a:cs typeface="Trebuchet MS" charset="0"/>
              </a:rPr>
              <a:t>directos y</a:t>
            </a:r>
          </a:p>
          <a:p>
            <a:pPr marL="355600" lvl="0" algn="ctr">
              <a:buClr>
                <a:srgbClr val="000000"/>
              </a:buClr>
              <a:buSzPct val="100000"/>
              <a:defRPr sz="1800"/>
            </a:pP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marL="355600" lvl="0" algn="ctr">
              <a:buClr>
                <a:srgbClr val="000000"/>
              </a:buClr>
              <a:buSzPct val="100000"/>
              <a:defRPr sz="1800"/>
            </a:pPr>
            <a:r>
              <a:rPr lang="es-MX" sz="1800" b="1" dirty="0">
                <a:latin typeface="Trebuchet MS" charset="0"/>
                <a:ea typeface="Trebuchet MS" charset="0"/>
                <a:cs typeface="Trebuchet MS" charset="0"/>
              </a:rPr>
              <a:t> 7.5 millones de empleos </a:t>
            </a:r>
            <a:r>
              <a:rPr lang="es-MX" sz="1800" dirty="0">
                <a:latin typeface="Trebuchet MS" charset="0"/>
                <a:ea typeface="Trebuchet MS" charset="0"/>
                <a:cs typeface="Trebuchet MS" charset="0"/>
              </a:rPr>
              <a:t>indirectos.</a:t>
            </a:r>
          </a:p>
          <a:p>
            <a:pPr lvl="0">
              <a:buClr>
                <a:srgbClr val="000000"/>
              </a:buClr>
              <a:buSzPct val="100000"/>
              <a:defRPr sz="1800"/>
            </a:pP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lvl="0">
              <a:buClr>
                <a:srgbClr val="000000"/>
              </a:buClr>
              <a:buSzPct val="100000"/>
              <a:defRPr sz="1800"/>
            </a:pP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883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7D8A85A-778D-493E-8E97-E359246143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MX" smtClean="0"/>
              <a:pPr lvl="0"/>
              <a:t>4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A1B49C8-60E7-4889-86E0-B1DA21FD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12848"/>
            <a:ext cx="7926948" cy="291256"/>
          </a:xfrm>
        </p:spPr>
        <p:txBody>
          <a:bodyPr/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Posicionamiento index respecto a la subcontratación</a:t>
            </a:r>
          </a:p>
        </p:txBody>
      </p:sp>
      <p:sp>
        <p:nvSpPr>
          <p:cNvPr id="7" name="Shape 53">
            <a:extLst>
              <a:ext uri="{FF2B5EF4-FFF2-40B4-BE49-F238E27FC236}">
                <a16:creationId xmlns:a16="http://schemas.microsoft.com/office/drawing/2014/main" xmlns="" id="{44A12711-E034-4992-A058-3716F5ECC023}"/>
              </a:ext>
            </a:extLst>
          </p:cNvPr>
          <p:cNvSpPr/>
          <p:nvPr/>
        </p:nvSpPr>
        <p:spPr>
          <a:xfrm>
            <a:off x="251520" y="1628800"/>
            <a:ext cx="8640960" cy="340148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375" tIns="38375" rIns="38375" bIns="38375">
            <a:spAutoFit/>
          </a:bodyPr>
          <a:lstStyle/>
          <a:p>
            <a:pPr lvl="0" algn="ctr">
              <a:defRPr sz="1800"/>
            </a:pPr>
            <a:r>
              <a:rPr lang="es-MX" sz="1800" b="1" dirty="0">
                <a:solidFill>
                  <a:srgbClr val="00B4B0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lvl="0" indent="-285750" algn="just">
              <a:buClr>
                <a:srgbClr val="000000"/>
              </a:buClr>
              <a:buSzPct val="100000"/>
              <a:buBlip>
                <a:blip r:embed="rId2"/>
              </a:buBlip>
              <a:defRPr sz="1800"/>
            </a:pPr>
            <a:r>
              <a:rPr lang="es-MX" sz="1800" b="1" dirty="0">
                <a:latin typeface="Trebuchet MS" charset="0"/>
                <a:ea typeface="Trebuchet MS" charset="0"/>
                <a:cs typeface="Trebuchet MS" charset="0"/>
              </a:rPr>
              <a:t>index</a:t>
            </a:r>
            <a:r>
              <a:rPr lang="es-MX" sz="1800" dirty="0">
                <a:latin typeface="Trebuchet MS" charset="0"/>
                <a:ea typeface="Trebuchet MS" charset="0"/>
                <a:cs typeface="Trebuchet MS" charset="0"/>
              </a:rPr>
              <a:t> Nacional reitera su compromiso por el cumplimiento de los derechos consagrados a favor de los trabajadores en nuestra Constitución Política, en la Ley Federal del Trabajo (LFT) y en las demás legislaciones aplicables. </a:t>
            </a:r>
          </a:p>
          <a:p>
            <a:pPr lvl="0" algn="just">
              <a:buClr>
                <a:srgbClr val="000000"/>
              </a:buClr>
              <a:buSzPct val="100000"/>
              <a:defRPr sz="1800"/>
            </a:pPr>
            <a:endParaRPr lang="es-MX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lvl="0" indent="-285750" algn="just">
              <a:buClr>
                <a:srgbClr val="000000"/>
              </a:buClr>
              <a:buSzPct val="100000"/>
              <a:buBlip>
                <a:blip r:embed="rId2"/>
              </a:buBlip>
              <a:defRPr sz="1800"/>
            </a:pPr>
            <a:r>
              <a:rPr lang="es-MX" sz="1800" dirty="0">
                <a:latin typeface="Trebuchet MS" charset="0"/>
                <a:ea typeface="Trebuchet MS" charset="0"/>
                <a:cs typeface="Trebuchet MS" charset="0"/>
              </a:rPr>
              <a:t>Nuestro sector ha impulsado el cumplimiento ya establecido en las reglas actuales para la subcontratación en los artículos 15-A a 15-D de la LFT, comprendiendo que la subcontratación que cumple estas disposiciones genera millones de empleos formales para México, contribuyendo a la estabilidad económica de nuestro país a través de proyectos de capital nacional e internacional, que encuentran en este modelo la flexibilidad que necesitan para continuar invirtiendo en México.</a:t>
            </a:r>
          </a:p>
        </p:txBody>
      </p:sp>
    </p:spTree>
    <p:extLst>
      <p:ext uri="{BB962C8B-B14F-4D97-AF65-F5344CB8AC3E}">
        <p14:creationId xmlns:p14="http://schemas.microsoft.com/office/powerpoint/2010/main" val="2229122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7D8A85A-778D-493E-8E97-E359246143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MX" smtClean="0"/>
              <a:pPr lvl="0"/>
              <a:t>5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A1B49C8-60E7-4889-86E0-B1DA21FD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12848"/>
            <a:ext cx="6990844" cy="335832"/>
          </a:xfrm>
        </p:spPr>
        <p:txBody>
          <a:bodyPr/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Propuesta index</a:t>
            </a:r>
          </a:p>
        </p:txBody>
      </p:sp>
      <p:sp>
        <p:nvSpPr>
          <p:cNvPr id="7" name="Shape 53">
            <a:extLst>
              <a:ext uri="{FF2B5EF4-FFF2-40B4-BE49-F238E27FC236}">
                <a16:creationId xmlns:a16="http://schemas.microsoft.com/office/drawing/2014/main" xmlns="" id="{44A12711-E034-4992-A058-3716F5ECC023}"/>
              </a:ext>
            </a:extLst>
          </p:cNvPr>
          <p:cNvSpPr/>
          <p:nvPr/>
        </p:nvSpPr>
        <p:spPr>
          <a:xfrm>
            <a:off x="359532" y="2347380"/>
            <a:ext cx="8424936" cy="2785933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375" tIns="38375" rIns="38375" bIns="38375">
            <a:spAutoFit/>
          </a:bodyPr>
          <a:lstStyle/>
          <a:p>
            <a:pPr marL="342900" lvl="0" indent="-342900" algn="just">
              <a:buClr>
                <a:srgbClr val="000000"/>
              </a:buClr>
              <a:buSzPct val="100000"/>
              <a:buFont typeface="+mj-lt"/>
              <a:buAutoNum type="arabicPeriod"/>
              <a:defRPr sz="1800"/>
            </a:pPr>
            <a:r>
              <a:rPr lang="es-MX" sz="2200" b="1" dirty="0">
                <a:latin typeface="Trebuchet MS" charset="0"/>
                <a:ea typeface="Trebuchet MS" charset="0"/>
                <a:cs typeface="Trebuchet MS" charset="0"/>
              </a:rPr>
              <a:t>En index Nacional nos pronunciamos a favor de mantener en nuestra legislación la figura de la subcontratación. Reconocemos el trabajo de los legisladores que presentaron las iniciativas en discusión y sobre las cuales se elaboró el dictamen, pues coinciden, por un lado, en modernizar nuestro marco jurídico laboral salvaguardando lo derechos de los trabajadores, a la vez que, mantiene en nuestra normativa la figura de la subcontratación. </a:t>
            </a:r>
            <a:endParaRPr lang="es-MX" sz="22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513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7D8A85A-778D-493E-8E97-E359246143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MX" smtClean="0"/>
              <a:pPr lvl="0"/>
              <a:t>6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A1B49C8-60E7-4889-86E0-B1DA21FD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12848"/>
            <a:ext cx="6990844" cy="335832"/>
          </a:xfrm>
        </p:spPr>
        <p:txBody>
          <a:bodyPr/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Propuesta index</a:t>
            </a:r>
          </a:p>
        </p:txBody>
      </p:sp>
      <p:sp>
        <p:nvSpPr>
          <p:cNvPr id="7" name="Shape 53">
            <a:extLst>
              <a:ext uri="{FF2B5EF4-FFF2-40B4-BE49-F238E27FC236}">
                <a16:creationId xmlns:a16="http://schemas.microsoft.com/office/drawing/2014/main" xmlns="" id="{44A12711-E034-4992-A058-3716F5ECC023}"/>
              </a:ext>
            </a:extLst>
          </p:cNvPr>
          <p:cNvSpPr/>
          <p:nvPr/>
        </p:nvSpPr>
        <p:spPr>
          <a:xfrm>
            <a:off x="575556" y="1340768"/>
            <a:ext cx="7992888" cy="380159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375" tIns="38375" rIns="38375" bIns="38375">
            <a:spAutoFit/>
          </a:bodyPr>
          <a:lstStyle/>
          <a:p>
            <a:pPr lvl="0" algn="just">
              <a:buClr>
                <a:srgbClr val="000000"/>
              </a:buClr>
              <a:buSzPct val="100000"/>
              <a:defRPr sz="1800"/>
            </a:pPr>
            <a:r>
              <a:rPr lang="es-MX" sz="2200" b="1" dirty="0">
                <a:latin typeface="Trebuchet MS" charset="0"/>
                <a:ea typeface="Trebuchet MS" charset="0"/>
                <a:cs typeface="Trebuchet MS" charset="0"/>
              </a:rPr>
              <a:t>2.	Consideramos necesarios algunos cambios a la iniciativa en particular respecto a nuevos conceptos que se incorporan a la misma con el fin de clarificarlos: En el artículo 15-A se recomienda distinguir entre “subcontratación” y “tercerización”, pues pareciera mezclar ambos conceptos sin precisar a qué se refiere cada uno o cuál sería la diferencia entre ambos.  En el artículo 15-C nos pronunciamos por modificar el término “patrón solidario” por “patrón subsidiario” para así puntualizar que la responsabilidad de la empresa beneficiaria es subsidiaria, en lugar de solidaria.</a:t>
            </a:r>
            <a:endParaRPr lang="es-MX" sz="22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906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7D8A85A-778D-493E-8E97-E359246143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MX" smtClean="0"/>
              <a:pPr lvl="0"/>
              <a:t>7</a:t>
            </a:fld>
            <a:endParaRPr lang="es-MX"/>
          </a:p>
        </p:txBody>
      </p:sp>
      <p:sp>
        <p:nvSpPr>
          <p:cNvPr id="7" name="Shape 53">
            <a:extLst>
              <a:ext uri="{FF2B5EF4-FFF2-40B4-BE49-F238E27FC236}">
                <a16:creationId xmlns:a16="http://schemas.microsoft.com/office/drawing/2014/main" xmlns="" id="{44A12711-E034-4992-A058-3716F5ECC023}"/>
              </a:ext>
            </a:extLst>
          </p:cNvPr>
          <p:cNvSpPr/>
          <p:nvPr/>
        </p:nvSpPr>
        <p:spPr>
          <a:xfrm>
            <a:off x="521550" y="1340768"/>
            <a:ext cx="8100900" cy="374004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375" tIns="38375" rIns="38375" bIns="38375">
            <a:spAutoFit/>
          </a:bodyPr>
          <a:lstStyle/>
          <a:p>
            <a:pPr lvl="0" algn="just">
              <a:buClr>
                <a:srgbClr val="000000"/>
              </a:buClr>
              <a:buSzPct val="100000"/>
              <a:defRPr sz="1800"/>
            </a:pPr>
            <a:endParaRPr lang="es-MX" sz="2200" dirty="0">
              <a:latin typeface="Trebuchet MS" charset="0"/>
              <a:ea typeface="Trebuchet MS" charset="0"/>
              <a:cs typeface="Trebuchet MS" charset="0"/>
            </a:endParaRPr>
          </a:p>
          <a:p>
            <a:pPr algn="just">
              <a:buClr>
                <a:srgbClr val="000000"/>
              </a:buClr>
              <a:buSzPct val="100000"/>
              <a:defRPr sz="1800"/>
            </a:pPr>
            <a:r>
              <a:rPr lang="es-MX" sz="2200" b="1" dirty="0">
                <a:latin typeface="Trebuchet MS" charset="0"/>
                <a:ea typeface="Trebuchet MS" charset="0"/>
                <a:cs typeface="Trebuchet MS" charset="0"/>
              </a:rPr>
              <a:t>3. </a:t>
            </a:r>
            <a:r>
              <a:rPr lang="es-ES" sz="2200" b="1" dirty="0">
                <a:latin typeface="Trebuchet MS" charset="0"/>
              </a:rPr>
              <a:t>Nos pronunciamos en contra de la fracción IV del artículo 15-I pues, de aprobarse, prohibiría la modalidad de subcontratación interna, también conocida como “</a:t>
            </a:r>
            <a:r>
              <a:rPr lang="es-ES" sz="2200" b="1" i="1" dirty="0" err="1">
                <a:latin typeface="Trebuchet MS" charset="0"/>
              </a:rPr>
              <a:t>insourcing</a:t>
            </a:r>
            <a:r>
              <a:rPr lang="es-ES" sz="2200" b="1" dirty="0">
                <a:latin typeface="Trebuchet MS" charset="0"/>
              </a:rPr>
              <a:t>” (servicios prestados por una empresa relacionada a la contratante), misma que desde nuestro sector, consideramos fundamental para el funcionamiento de diversas áreas de soporte o servicio para las empresas del sector, por tanto, sugerimos permitir expresamente el llamado “</a:t>
            </a:r>
            <a:r>
              <a:rPr lang="es-ES" sz="2200" b="1" i="1" dirty="0" err="1">
                <a:latin typeface="Trebuchet MS" charset="0"/>
              </a:rPr>
              <a:t>insourcing</a:t>
            </a:r>
            <a:r>
              <a:rPr lang="es-ES" sz="2200" b="1" dirty="0">
                <a:latin typeface="Trebuchet MS" charset="0"/>
              </a:rPr>
              <a:t>”. </a:t>
            </a:r>
            <a:endParaRPr lang="es-MX" sz="2200" b="1" dirty="0">
              <a:latin typeface="Trebuchet MS" charset="0"/>
            </a:endParaRPr>
          </a:p>
          <a:p>
            <a:pPr lvl="0" algn="just">
              <a:buClr>
                <a:srgbClr val="000000"/>
              </a:buClr>
              <a:buSzPct val="100000"/>
              <a:defRPr sz="1800"/>
            </a:pPr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442AAFB-4DA0-4093-BB94-1CCB23CED323}"/>
              </a:ext>
            </a:extLst>
          </p:cNvPr>
          <p:cNvSpPr txBox="1">
            <a:spLocks/>
          </p:cNvSpPr>
          <p:nvPr/>
        </p:nvSpPr>
        <p:spPr>
          <a:xfrm>
            <a:off x="2123728" y="212848"/>
            <a:ext cx="6990844" cy="335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3248" tIns="73248" rIns="73248" bIns="73248" anchor="ctr"/>
          <a:lstStyle>
            <a:lvl1pPr>
              <a:lnSpc>
                <a:spcPct val="90000"/>
              </a:lnSpc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>
              <a:lnSpc>
                <a:spcPct val="90000"/>
              </a:lnSpc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>
              <a:lnSpc>
                <a:spcPct val="90000"/>
              </a:lnSpc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>
              <a:lnSpc>
                <a:spcPct val="90000"/>
              </a:lnSpc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>
              <a:lnSpc>
                <a:spcPct val="90000"/>
              </a:lnSpc>
              <a:defRPr sz="3400">
                <a:latin typeface="Calibri"/>
                <a:ea typeface="Calibri"/>
                <a:cs typeface="Calibri"/>
                <a:sym typeface="Calibri"/>
              </a:defRPr>
            </a:lvl5pPr>
            <a:lvl6pPr>
              <a:lnSpc>
                <a:spcPct val="90000"/>
              </a:lnSpc>
              <a:defRPr sz="3400">
                <a:latin typeface="Calibri"/>
                <a:ea typeface="Calibri"/>
                <a:cs typeface="Calibri"/>
                <a:sym typeface="Calibri"/>
              </a:defRPr>
            </a:lvl6pPr>
            <a:lvl7pPr>
              <a:lnSpc>
                <a:spcPct val="90000"/>
              </a:lnSpc>
              <a:defRPr sz="3400">
                <a:latin typeface="Calibri"/>
                <a:ea typeface="Calibri"/>
                <a:cs typeface="Calibri"/>
                <a:sym typeface="Calibri"/>
              </a:defRPr>
            </a:lvl7pPr>
            <a:lvl8pPr>
              <a:lnSpc>
                <a:spcPct val="90000"/>
              </a:lnSpc>
              <a:defRPr sz="3400">
                <a:latin typeface="Calibri"/>
                <a:ea typeface="Calibri"/>
                <a:cs typeface="Calibri"/>
                <a:sym typeface="Calibri"/>
              </a:defRPr>
            </a:lvl8pPr>
            <a:lvl9pPr>
              <a:lnSpc>
                <a:spcPct val="90000"/>
              </a:lnSpc>
              <a:defRPr sz="3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r>
              <a:rPr lang="es-MX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Propuesta index</a:t>
            </a:r>
          </a:p>
        </p:txBody>
      </p:sp>
    </p:spTree>
    <p:extLst>
      <p:ext uri="{BB962C8B-B14F-4D97-AF65-F5344CB8AC3E}">
        <p14:creationId xmlns:p14="http://schemas.microsoft.com/office/powerpoint/2010/main" val="14921390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37D8A85A-778D-493E-8E97-E359246143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MX" smtClean="0"/>
              <a:pPr lvl="0"/>
              <a:t>8</a:t>
            </a:fld>
            <a:endParaRPr lang="es-MX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C1B71AC9-BD33-4104-88A1-FE3CAC5F1062}"/>
              </a:ext>
            </a:extLst>
          </p:cNvPr>
          <p:cNvSpPr txBox="1">
            <a:spLocks/>
          </p:cNvSpPr>
          <p:nvPr/>
        </p:nvSpPr>
        <p:spPr>
          <a:xfrm>
            <a:off x="1115616" y="2780928"/>
            <a:ext cx="7191809" cy="105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3248" tIns="73248" rIns="73248" bIns="73248"/>
          <a:lstStyle>
            <a:lvl1pPr marL="370114" indent="-319314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marL="882650" indent="-3492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1407160" indent="-3911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1905000" indent="-4191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2362200" indent="-4191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marL="2819400" indent="-4191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6pPr>
            <a:lvl7pPr marL="3276600" indent="-4191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7pPr>
            <a:lvl8pPr marL="3733800" indent="-4191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8pPr>
            <a:lvl9pPr marL="4191000" indent="-4191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ctr">
              <a:buFont typeface="Arial"/>
              <a:buNone/>
            </a:pPr>
            <a:r>
              <a:rPr lang="es-MX" sz="2800" dirty="0">
                <a:latin typeface="Trebuchet MS" panose="020B0603020202020204" pitchFamily="34" charset="0"/>
              </a:rPr>
              <a:t>Gracias por su atención.</a:t>
            </a:r>
          </a:p>
          <a:p>
            <a:pPr marL="50800" indent="0" algn="ctr">
              <a:buFont typeface="Arial"/>
              <a:buNone/>
            </a:pPr>
            <a:endParaRPr lang="es-MX" sz="2800" dirty="0">
              <a:latin typeface="Trebuchet MS" panose="020B0603020202020204" pitchFamily="34" charset="0"/>
            </a:endParaRPr>
          </a:p>
          <a:p>
            <a:pPr marL="50800" indent="0" algn="ctr">
              <a:buFont typeface="Arial"/>
              <a:buNone/>
            </a:pPr>
            <a:r>
              <a:rPr lang="es-MX" sz="2800" dirty="0">
                <a:latin typeface="Trebuchet MS" panose="020B0603020202020204" pitchFamily="34" charset="0"/>
              </a:rPr>
              <a:t>Luis Alonso Aguirre Lang</a:t>
            </a:r>
          </a:p>
          <a:p>
            <a:pPr marL="50800" indent="0" algn="ctr">
              <a:buFont typeface="Arial"/>
              <a:buNone/>
            </a:pPr>
            <a:r>
              <a:rPr lang="es-MX" sz="2800" dirty="0">
                <a:latin typeface="Trebuchet MS" panose="020B0603020202020204" pitchFamily="34" charset="0"/>
              </a:rPr>
              <a:t>Presidente de </a:t>
            </a:r>
            <a:r>
              <a:rPr lang="es-MX" sz="2800" b="1" dirty="0">
                <a:latin typeface="Trebuchet MS" panose="020B0603020202020204" pitchFamily="34" charset="0"/>
              </a:rPr>
              <a:t>index</a:t>
            </a:r>
            <a:r>
              <a:rPr lang="es-MX" sz="2800" dirty="0">
                <a:latin typeface="Trebuchet MS" panose="020B0603020202020204" pitchFamily="34" charset="0"/>
              </a:rPr>
              <a:t> Nacional</a:t>
            </a:r>
          </a:p>
        </p:txBody>
      </p:sp>
    </p:spTree>
    <p:extLst>
      <p:ext uri="{BB962C8B-B14F-4D97-AF65-F5344CB8AC3E}">
        <p14:creationId xmlns:p14="http://schemas.microsoft.com/office/powerpoint/2010/main" val="9689603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21119</TotalTime>
  <Words>409</Words>
  <Application>Microsoft Office PowerPoint</Application>
  <PresentationFormat>Presentación en pantalla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Trebuchet MS</vt:lpstr>
      <vt:lpstr>Default</vt:lpstr>
      <vt:lpstr>Presentación de PowerPoint</vt:lpstr>
      <vt:lpstr>Presentación de PowerPoint</vt:lpstr>
      <vt:lpstr>¿Qué representamos?</vt:lpstr>
      <vt:lpstr>Posicionamiento index respecto a la subcontratación</vt:lpstr>
      <vt:lpstr>Propuesta index</vt:lpstr>
      <vt:lpstr>Propuesta index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Manuel</dc:creator>
  <cp:lastModifiedBy>Usuario</cp:lastModifiedBy>
  <cp:revision>434</cp:revision>
  <cp:lastPrinted>2019-02-27T14:47:10Z</cp:lastPrinted>
  <dcterms:modified xsi:type="dcterms:W3CDTF">2020-02-21T01:39:35Z</dcterms:modified>
</cp:coreProperties>
</file>