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1" r:id="rId2"/>
    <p:sldId id="262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6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0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ny%20Garcia\Downloads\P%20Senad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 sz="2000" b="1" dirty="0"/>
              <a:t>Costo</a:t>
            </a:r>
            <a:r>
              <a:rPr lang="es-MX" sz="2000" b="1" baseline="0" dirty="0"/>
              <a:t> de espectro como porcentaje de los ingresos de operadores móviles, 2018</a:t>
            </a:r>
            <a:endParaRPr lang="es-MX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1F7-4470-874C-060A8FA31086}"/>
              </c:ext>
            </c:extLst>
          </c:dPt>
          <c:cat>
            <c:strRef>
              <c:f>Hoja1!$A$2:$A$9</c:f>
              <c:strCache>
                <c:ptCount val="8"/>
                <c:pt idx="0">
                  <c:v>México</c:v>
                </c:pt>
                <c:pt idx="1">
                  <c:v>Perú</c:v>
                </c:pt>
                <c:pt idx="2">
                  <c:v>Panamá</c:v>
                </c:pt>
                <c:pt idx="3">
                  <c:v>Colombia</c:v>
                </c:pt>
                <c:pt idx="4">
                  <c:v>Brasil</c:v>
                </c:pt>
                <c:pt idx="5">
                  <c:v>Uruguay</c:v>
                </c:pt>
                <c:pt idx="6">
                  <c:v>Costa Rica</c:v>
                </c:pt>
                <c:pt idx="7">
                  <c:v>Chile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11</c:v>
                </c:pt>
                <c:pt idx="1">
                  <c:v>7.8</c:v>
                </c:pt>
                <c:pt idx="2">
                  <c:v>6.2</c:v>
                </c:pt>
                <c:pt idx="3">
                  <c:v>5</c:v>
                </c:pt>
                <c:pt idx="4">
                  <c:v>3.8</c:v>
                </c:pt>
                <c:pt idx="5">
                  <c:v>2.2999999999999998</c:v>
                </c:pt>
                <c:pt idx="6">
                  <c:v>1.9</c:v>
                </c:pt>
                <c:pt idx="7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1F7-4470-874C-060A8FA310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053027104"/>
        <c:axId val="1053026560"/>
      </c:barChart>
      <c:catAx>
        <c:axId val="105302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53026560"/>
        <c:crosses val="autoZero"/>
        <c:auto val="1"/>
        <c:lblAlgn val="ctr"/>
        <c:lblOffset val="100"/>
        <c:noMultiLvlLbl val="0"/>
      </c:catAx>
      <c:valAx>
        <c:axId val="105302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5302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8254A-F344-4AFC-9FE2-CC17E135A53B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F8E6C-D38B-42D1-A7D1-AEF9DA0957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9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997D-2D93-4A87-B8A8-186F210235D1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3CFB-5FAE-49E8-97E5-43C1D0CA35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4171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997D-2D93-4A87-B8A8-186F210235D1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3CFB-5FAE-49E8-97E5-43C1D0CA35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44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997D-2D93-4A87-B8A8-186F210235D1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3CFB-5FAE-49E8-97E5-43C1D0CA35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74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997D-2D93-4A87-B8A8-186F210235D1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3CFB-5FAE-49E8-97E5-43C1D0CA35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294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997D-2D93-4A87-B8A8-186F210235D1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3CFB-5FAE-49E8-97E5-43C1D0CA35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22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997D-2D93-4A87-B8A8-186F210235D1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3CFB-5FAE-49E8-97E5-43C1D0CA35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321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997D-2D93-4A87-B8A8-186F210235D1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3CFB-5FAE-49E8-97E5-43C1D0CA35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501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997D-2D93-4A87-B8A8-186F210235D1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3CFB-5FAE-49E8-97E5-43C1D0CA35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063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997D-2D93-4A87-B8A8-186F210235D1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3CFB-5FAE-49E8-97E5-43C1D0CA35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742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997D-2D93-4A87-B8A8-186F210235D1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3CFB-5FAE-49E8-97E5-43C1D0CA35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75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997D-2D93-4A87-B8A8-186F210235D1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3CFB-5FAE-49E8-97E5-43C1D0CA35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41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F997D-2D93-4A87-B8A8-186F210235D1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93CFB-5FAE-49E8-97E5-43C1D0CA35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441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9071" y="2212376"/>
            <a:ext cx="8156222" cy="1204886"/>
          </a:xfrm>
        </p:spPr>
        <p:txBody>
          <a:bodyPr>
            <a:normAutofit/>
          </a:bodyPr>
          <a:lstStyle/>
          <a:p>
            <a:r>
              <a:rPr lang="es-MX" sz="3200" b="1" i="1" dirty="0"/>
              <a:t>Los Derechos de espectro en México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8182" y="3637722"/>
            <a:ext cx="6858000" cy="1490749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s-MX" i="1" dirty="0"/>
              <a:t>Presentación en la Cámara de Diputados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67539" y="5974577"/>
            <a:ext cx="1316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i="1" dirty="0"/>
              <a:t>Octubre 2020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380" y="259826"/>
            <a:ext cx="2133224" cy="124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5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E44441-D968-A84C-8244-65B48F4D4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364" y="805070"/>
            <a:ext cx="7431985" cy="885619"/>
          </a:xfrm>
        </p:spPr>
        <p:txBody>
          <a:bodyPr/>
          <a:lstStyle/>
          <a:p>
            <a:r>
              <a:rPr lang="es-MX" dirty="0"/>
              <a:t>3 propuestas de ANATEL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6BB6434-0950-6F43-82F1-CEA4999E4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145" y="1715657"/>
            <a:ext cx="8104203" cy="480489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MX" dirty="0"/>
              <a:t>Las empresas y el ecosistema móvil hemos propuesto durante años una gran alianza con el gobierno para reducir la desigualdad digital, pero no nos han escuchado.  Que La Cámara de Diputados la conozca.</a:t>
            </a:r>
          </a:p>
          <a:p>
            <a:pPr marL="0" indent="0" algn="just">
              <a:buNone/>
            </a:pPr>
            <a:r>
              <a:rPr lang="es-MX" dirty="0"/>
              <a:t>1.  Que el precio del espectro lo determine el mercado</a:t>
            </a:r>
            <a:br>
              <a:rPr lang="es-MX" dirty="0"/>
            </a:br>
            <a:r>
              <a:rPr lang="es-MX" dirty="0"/>
              <a:t>          mediante subastas competitivas;</a:t>
            </a:r>
          </a:p>
          <a:p>
            <a:pPr marL="514350" indent="-514350" algn="just">
              <a:buAutoNum type="arabicPeriod" startAt="2"/>
            </a:pPr>
            <a:r>
              <a:rPr lang="es-MX" dirty="0"/>
              <a:t>Que los derechos a pagar hoy en todas las bandas sean reducidos, en especial en las bandas altas</a:t>
            </a:r>
            <a:r>
              <a:rPr lang="es-MX" dirty="0">
                <a:latin typeface="+mj-lt"/>
              </a:rPr>
              <a:t>; </a:t>
            </a:r>
            <a:r>
              <a:rPr lang="es-MX" sz="2600" dirty="0">
                <a:latin typeface="+mj-lt"/>
              </a:rPr>
              <a:t>se exige a la industria bajar precios, pero el costo del espectro sube por decreto y con la inflación anual;</a:t>
            </a:r>
          </a:p>
          <a:p>
            <a:pPr marL="514350" indent="-514350" algn="just">
              <a:buAutoNum type="arabicPeriod" startAt="2"/>
            </a:pPr>
            <a:r>
              <a:rPr lang="es-MX" dirty="0"/>
              <a:t>Que un porcentaje de los derechos, de los $18 mil millones de pesos cada año, se quede en las telecomunicaciones, que no vaya todo a un fondo general en SHCP.</a:t>
            </a:r>
            <a:br>
              <a:rPr lang="es-MX" dirty="0"/>
            </a:br>
            <a:r>
              <a:rPr lang="es-MX" dirty="0"/>
              <a:t> </a:t>
            </a:r>
            <a:br>
              <a:rPr lang="es-MX" dirty="0"/>
            </a:br>
            <a:r>
              <a:rPr lang="es-MX" dirty="0"/>
              <a:t>¿Cómo? El gobierno y las empresas identificarían zonas rurales y grupos vulnerables sin servicio, y quien demuestre que ha invertido para darlo, acredita esa inversión contra el pago de derechos.  Las empresas asumen el riesgo y financian el proyecto hasta terminarlo.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94C2543-EE00-8341-8A78-5A23638E3A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80" y="156324"/>
            <a:ext cx="940906" cy="54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7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49" y="1169641"/>
            <a:ext cx="7818665" cy="51876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dirty="0"/>
              <a:t>La Ley de Derechos en 2021: que los concesionarios móviles paguen más por espectro, subirán los costos de Internet.  </a:t>
            </a:r>
          </a:p>
          <a:p>
            <a:pPr algn="just"/>
            <a:r>
              <a:rPr lang="es-MX" dirty="0"/>
              <a:t>Solo el 10% del tráfico en redes son llamadas y mensajes SMS.</a:t>
            </a:r>
          </a:p>
          <a:p>
            <a:pPr algn="just"/>
            <a:r>
              <a:rPr lang="es-MX" dirty="0"/>
              <a:t>¿Encarecer Internet cuando vivimos aún los efectos de una crisis sanitaria sobre la desigualdad social? </a:t>
            </a:r>
          </a:p>
          <a:p>
            <a:pPr algn="just"/>
            <a:r>
              <a:rPr lang="es-MX" dirty="0"/>
              <a:t>Estudio global de GSMA sobre costos del espectro, y un estudio específico para México.  Es una gran responsabilidad social con los mexicanos tomarlos en cuenta.  </a:t>
            </a:r>
          </a:p>
          <a:p>
            <a:pPr algn="just"/>
            <a:r>
              <a:rPr lang="es-MX" dirty="0"/>
              <a:t>Los precios del espectro son excesivamente altos en México, medidos como porcentaje del ingreso de las empresas.  Telefónica Movistar ya regresa espectro, una decisión sin precedente internacional.</a:t>
            </a:r>
          </a:p>
          <a:p>
            <a:pPr algn="just"/>
            <a:r>
              <a:rPr lang="es-MX" dirty="0"/>
              <a:t>Urge reducir los derechos, no subirlos, como se pretende con la banda de 850 MHz que incluiría un incremento de 52% en 2021 (el pago anual fue de $2,087 millones de pesos en 2018).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897" y="166832"/>
            <a:ext cx="940906" cy="54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78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936415"/>
              </p:ext>
            </p:extLst>
          </p:nvPr>
        </p:nvGraphicFramePr>
        <p:xfrm>
          <a:off x="1342208" y="1043609"/>
          <a:ext cx="5237496" cy="2922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80" y="156324"/>
            <a:ext cx="940906" cy="54867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342208" y="4095897"/>
            <a:ext cx="22688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400" i="1" dirty="0"/>
              <a:t>Fuente: GSMA </a:t>
            </a:r>
            <a:r>
              <a:rPr lang="es-MX" sz="1400" i="1" dirty="0" err="1"/>
              <a:t>Intelligence</a:t>
            </a:r>
            <a:endParaRPr lang="es-MX" sz="1400" i="1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C3A111A0-1D81-8F4F-9767-D7ACA4298FEA}"/>
              </a:ext>
            </a:extLst>
          </p:cNvPr>
          <p:cNvSpPr txBox="1"/>
          <p:nvPr/>
        </p:nvSpPr>
        <p:spPr>
          <a:xfrm>
            <a:off x="1490870" y="4813219"/>
            <a:ext cx="6231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El énfasis recaudatorio se traduce en $18,800 millones de pesos anuales en derechos de espectro destinados a un uso general por SHCP, reduciendo los recursos disponibles para inversión en infraestructura; y con impacto negativo en nuevos servicios para todo tipo de usuarios.</a:t>
            </a:r>
          </a:p>
        </p:txBody>
      </p:sp>
    </p:spTree>
    <p:extLst>
      <p:ext uri="{BB962C8B-B14F-4D97-AF65-F5344CB8AC3E}">
        <p14:creationId xmlns:p14="http://schemas.microsoft.com/office/powerpoint/2010/main" val="419758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336367" y="6028620"/>
            <a:ext cx="222068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400" i="1" dirty="0"/>
              <a:t>Fuente: GSMA </a:t>
            </a:r>
            <a:r>
              <a:rPr lang="es-MX" sz="1400" i="1" dirty="0" err="1"/>
              <a:t>Intelligence</a:t>
            </a:r>
            <a:endParaRPr lang="es-MX" sz="1400" i="1" dirty="0"/>
          </a:p>
        </p:txBody>
      </p:sp>
      <p:grpSp>
        <p:nvGrpSpPr>
          <p:cNvPr id="18" name="Grupo 17"/>
          <p:cNvGrpSpPr/>
          <p:nvPr/>
        </p:nvGrpSpPr>
        <p:grpSpPr>
          <a:xfrm>
            <a:off x="336366" y="1228070"/>
            <a:ext cx="8611832" cy="4118227"/>
            <a:chOff x="310241" y="530343"/>
            <a:chExt cx="8611832" cy="4118227"/>
          </a:xfrm>
        </p:grpSpPr>
        <p:sp>
          <p:nvSpPr>
            <p:cNvPr id="6" name="CuadroTexto 5"/>
            <p:cNvSpPr txBox="1"/>
            <p:nvPr/>
          </p:nvSpPr>
          <p:spPr>
            <a:xfrm>
              <a:off x="838580" y="530343"/>
              <a:ext cx="6868506" cy="369332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dirty="0"/>
                <a:t>El alto costo del espectro afecta sobre todo a los consumidores</a:t>
              </a:r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310241" y="2894244"/>
              <a:ext cx="2220686" cy="1323439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600" dirty="0"/>
                <a:t>Con precios de espectro promedio en México, no altos, la cobertura con 4G incluiría 5.5 millones más usuarios</a:t>
              </a: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2893420" y="3571352"/>
              <a:ext cx="3409408" cy="1077218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600" dirty="0"/>
                <a:t>La velocidad promedio de descarga sería en ambos grupos 66% más rápida, con beneficios en educación y salud, así como entretenimento</a:t>
              </a:r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6701387" y="2644722"/>
              <a:ext cx="2220686" cy="1815882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600" dirty="0"/>
                <a:t>Con precios de espectro promedio en México, la cobertura con 3G hubiera llegado 4 años antes, e incluiría a 10 millones más de usuarios</a:t>
              </a:r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3314698" y="1443277"/>
              <a:ext cx="2220686" cy="1077218"/>
            </a:xfrm>
            <a:prstGeom prst="rect">
              <a:avLst/>
            </a:prstGeom>
            <a:noFill/>
            <a:ln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600" dirty="0"/>
                <a:t>Los altos precios generan menor cobertura y calidad de los servicios</a:t>
              </a:r>
            </a:p>
          </p:txBody>
        </p:sp>
        <p:sp>
          <p:nvSpPr>
            <p:cNvPr id="14" name="Flecha abajo 13"/>
            <p:cNvSpPr/>
            <p:nvPr/>
          </p:nvSpPr>
          <p:spPr>
            <a:xfrm>
              <a:off x="4258491" y="2806558"/>
              <a:ext cx="339633" cy="65139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Flecha abajo 15"/>
            <p:cNvSpPr/>
            <p:nvPr/>
          </p:nvSpPr>
          <p:spPr>
            <a:xfrm rot="17508818">
              <a:off x="6059691" y="1786781"/>
              <a:ext cx="339633" cy="103636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Flecha abajo 16"/>
            <p:cNvSpPr/>
            <p:nvPr/>
          </p:nvSpPr>
          <p:spPr>
            <a:xfrm rot="3662410">
              <a:off x="2476193" y="1879961"/>
              <a:ext cx="339633" cy="99780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19" name="Imagen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292" y="159966"/>
            <a:ext cx="940906" cy="54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626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845</TotalTime>
  <Words>376</Words>
  <Application>Microsoft Office PowerPoint</Application>
  <PresentationFormat>Presentación en pantalla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Los Derechos de espectro en México</vt:lpstr>
      <vt:lpstr>3 propuestas de ANATEL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Vany Parra</dc:creator>
  <cp:lastModifiedBy>Usuario</cp:lastModifiedBy>
  <cp:revision>36</cp:revision>
  <dcterms:created xsi:type="dcterms:W3CDTF">2020-09-15T23:36:33Z</dcterms:created>
  <dcterms:modified xsi:type="dcterms:W3CDTF">2020-10-15T21:36:35Z</dcterms:modified>
</cp:coreProperties>
</file>