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6" r:id="rId3"/>
    <p:sldId id="437" r:id="rId4"/>
    <p:sldId id="446" r:id="rId5"/>
    <p:sldId id="434" r:id="rId6"/>
    <p:sldId id="440" r:id="rId7"/>
    <p:sldId id="442" r:id="rId8"/>
    <p:sldId id="461" r:id="rId9"/>
    <p:sldId id="448" r:id="rId10"/>
    <p:sldId id="455" r:id="rId11"/>
    <p:sldId id="458" r:id="rId12"/>
    <p:sldId id="459" r:id="rId13"/>
    <p:sldId id="460" r:id="rId14"/>
    <p:sldId id="462" r:id="rId15"/>
    <p:sldId id="373" r:id="rId16"/>
    <p:sldId id="257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  <p15:guide id="4" pos="3545" userDrawn="1">
          <p15:clr>
            <a:srgbClr val="A4A3A4"/>
          </p15:clr>
        </p15:guide>
        <p15:guide id="5" pos="597" userDrawn="1">
          <p15:clr>
            <a:srgbClr val="A4A3A4"/>
          </p15:clr>
        </p15:guide>
        <p15:guide id="6" pos="7265" userDrawn="1">
          <p15:clr>
            <a:srgbClr val="A4A3A4"/>
          </p15:clr>
        </p15:guide>
        <p15:guide id="7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rado Javier Jiménez Méndez" initials="CJJ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25A"/>
    <a:srgbClr val="ED7D31"/>
    <a:srgbClr val="FFC000"/>
    <a:srgbClr val="82D14F"/>
    <a:srgbClr val="22BAA0"/>
    <a:srgbClr val="70AD47"/>
    <a:srgbClr val="4472C4"/>
    <a:srgbClr val="5B9BD5"/>
    <a:srgbClr val="A5A5A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5374"/>
  </p:normalViewPr>
  <p:slideViewPr>
    <p:cSldViewPr snapToGrid="0" snapToObjects="1">
      <p:cViewPr varScale="1">
        <p:scale>
          <a:sx n="84" d="100"/>
          <a:sy n="84" d="100"/>
        </p:scale>
        <p:origin x="1200" y="90"/>
      </p:cViewPr>
      <p:guideLst>
        <p:guide orient="horz" pos="1865"/>
        <p:guide pos="529"/>
        <p:guide orient="horz" pos="595"/>
        <p:guide pos="3545"/>
        <p:guide pos="597"/>
        <p:guide pos="7265"/>
        <p:guide orient="horz" pos="1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3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69414889524269"/>
          <c:y val="3.358314259864896E-2"/>
          <c:w val="0.4402899429379577"/>
          <c:h val="0.93802815526852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4425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312120 - Elaboración de cerveza</c:v>
                </c:pt>
                <c:pt idx="1">
                  <c:v>327213 - Fabricación de envases y
ampolletas de vidrio</c:v>
                </c:pt>
                <c:pt idx="2">
                  <c:v>332430 - Fabricación de envases
metálicos de calibre ligero</c:v>
                </c:pt>
                <c:pt idx="3">
                  <c:v>431110 - Comercio al por mayor de abarrotes</c:v>
                </c:pt>
                <c:pt idx="4">
                  <c:v>531114 - Alquiler sin intermediación de oficinas
y locales comerciales</c:v>
                </c:pt>
                <c:pt idx="5">
                  <c:v>111193 - Cultivo de cebada grano</c:v>
                </c:pt>
                <c:pt idx="6">
                  <c:v>561330 - Suministro de personal permanente</c:v>
                </c:pt>
                <c:pt idx="7">
                  <c:v>541810 - Agencias de publicidad</c:v>
                </c:pt>
                <c:pt idx="8">
                  <c:v>221110 - Generación, transmisión y distribución
de energía eléctrica</c:v>
                </c:pt>
                <c:pt idx="9">
                  <c:v>311215 - Elaboración de malta</c:v>
                </c:pt>
                <c:pt idx="10">
                  <c:v>322210 - Fabricación de envases de cartón</c:v>
                </c:pt>
                <c:pt idx="11">
                  <c:v>324110 - Refinación de petróleo</c:v>
                </c:pt>
                <c:pt idx="12">
                  <c:v>311221 - Elaboración de féculas y otros
almidones y sus derivados</c:v>
                </c:pt>
                <c:pt idx="13">
                  <c:v>517110 - Operadores de servicios de telecomunicaciones
alámbricas</c:v>
                </c:pt>
                <c:pt idx="14">
                  <c:v>331220 - Fabricación de otros productos de
hierro y acero</c:v>
                </c:pt>
              </c:strCache>
            </c:strRef>
          </c:cat>
          <c:val>
            <c:numRef>
              <c:f>Hoja1!$B$2:$B$16</c:f>
              <c:numCache>
                <c:formatCode>#,##0</c:formatCode>
                <c:ptCount val="15"/>
                <c:pt idx="0">
                  <c:v>8842.0972026601194</c:v>
                </c:pt>
                <c:pt idx="1">
                  <c:v>628.29799098792</c:v>
                </c:pt>
                <c:pt idx="2">
                  <c:v>493.49572065712999</c:v>
                </c:pt>
                <c:pt idx="3">
                  <c:v>327.46321930966502</c:v>
                </c:pt>
                <c:pt idx="4">
                  <c:v>254.95524419715699</c:v>
                </c:pt>
                <c:pt idx="5">
                  <c:v>251.28033837772901</c:v>
                </c:pt>
                <c:pt idx="6">
                  <c:v>204.643266827844</c:v>
                </c:pt>
                <c:pt idx="7">
                  <c:v>169.34922669993901</c:v>
                </c:pt>
                <c:pt idx="8">
                  <c:v>167.595200194341</c:v>
                </c:pt>
                <c:pt idx="9">
                  <c:v>137.89140766819199</c:v>
                </c:pt>
                <c:pt idx="10">
                  <c:v>114.593095868115</c:v>
                </c:pt>
                <c:pt idx="11">
                  <c:v>105.136733484967</c:v>
                </c:pt>
                <c:pt idx="12">
                  <c:v>85.443085947315296</c:v>
                </c:pt>
                <c:pt idx="13">
                  <c:v>82.436665542834206</c:v>
                </c:pt>
                <c:pt idx="14">
                  <c:v>73.996802158188004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96-F34F-91CB-5B3420201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9424848"/>
        <c:axId val="1599421584"/>
      </c:barChart>
      <c:catAx>
        <c:axId val="1599424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MX"/>
          </a:p>
        </c:txPr>
        <c:crossAx val="1599421584"/>
        <c:crosses val="autoZero"/>
        <c:auto val="1"/>
        <c:lblAlgn val="ctr"/>
        <c:lblOffset val="100"/>
        <c:noMultiLvlLbl val="0"/>
      </c:catAx>
      <c:valAx>
        <c:axId val="1599421584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59942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95969476265915"/>
          <c:y val="3.358314259864896E-2"/>
          <c:w val="0.49902459358797874"/>
          <c:h val="0.93802815526852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\-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34425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312120 - Elaboración de cerveza</c:v>
                </c:pt>
                <c:pt idx="1">
                  <c:v>311215 - Elaboración de malta</c:v>
                </c:pt>
                <c:pt idx="2">
                  <c:v>111193 - Cultivo de cebada grano</c:v>
                </c:pt>
                <c:pt idx="3">
                  <c:v>332430 - Fabricación de envases metálicos de calibre ligero</c:v>
                </c:pt>
                <c:pt idx="4">
                  <c:v>327213 - Fabricación de envases y ampolletas de vidrio</c:v>
                </c:pt>
                <c:pt idx="5">
                  <c:v>212324 - Minería de sílice</c:v>
                </c:pt>
                <c:pt idx="6">
                  <c:v>111160 - Cultivo de arroz</c:v>
                </c:pt>
                <c:pt idx="7">
                  <c:v>212323 - Minería de feldespato</c:v>
                </c:pt>
                <c:pt idx="8">
                  <c:v>541420 - Diseño industrial</c:v>
                </c:pt>
                <c:pt idx="9">
                  <c:v>541810 - Agencias de publicidad</c:v>
                </c:pt>
                <c:pt idx="10">
                  <c:v>511111 - Edición de periódicos</c:v>
                </c:pt>
                <c:pt idx="11">
                  <c:v>311221 - Elaboración de féculas y otros almidones y sus derivados</c:v>
                </c:pt>
                <c:pt idx="12">
                  <c:v>321920 - Fabricación de productos para embalaje y envases de madera</c:v>
                </c:pt>
                <c:pt idx="13">
                  <c:v>339950 - Fabricación de anuncios y señalamientos</c:v>
                </c:pt>
                <c:pt idx="14">
                  <c:v>492210 - Servicios de mensajería y paquetería local</c:v>
                </c:pt>
              </c:strCache>
            </c:strRef>
          </c:cat>
          <c:val>
            <c:numRef>
              <c:f>Hoja1!$B$2:$B$16</c:f>
              <c:numCache>
                <c:formatCode>0.00%</c:formatCode>
                <c:ptCount val="15"/>
                <c:pt idx="0">
                  <c:v>6.2935788472549326E-2</c:v>
                </c:pt>
                <c:pt idx="1">
                  <c:v>6.2780706667197678E-2</c:v>
                </c:pt>
                <c:pt idx="2">
                  <c:v>5.7359501306708242E-2</c:v>
                </c:pt>
                <c:pt idx="3">
                  <c:v>1.3690372030398038E-2</c:v>
                </c:pt>
                <c:pt idx="4">
                  <c:v>1.3194666593305272E-2</c:v>
                </c:pt>
                <c:pt idx="5">
                  <c:v>9.3872012345895851E-3</c:v>
                </c:pt>
                <c:pt idx="6">
                  <c:v>6.0381798496347812E-3</c:v>
                </c:pt>
                <c:pt idx="7">
                  <c:v>5.3847192691966863E-3</c:v>
                </c:pt>
                <c:pt idx="8">
                  <c:v>4.257959331333638E-3</c:v>
                </c:pt>
                <c:pt idx="9">
                  <c:v>4.187871779695318E-3</c:v>
                </c:pt>
                <c:pt idx="10">
                  <c:v>2.9528781302310008E-3</c:v>
                </c:pt>
                <c:pt idx="11">
                  <c:v>2.427681703179611E-3</c:v>
                </c:pt>
                <c:pt idx="12">
                  <c:v>2.1853472373257006E-3</c:v>
                </c:pt>
                <c:pt idx="13">
                  <c:v>1.9243153010190691E-3</c:v>
                </c:pt>
                <c:pt idx="14">
                  <c:v>1.7657484185982302E-3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B6-CA42-9347-D6C4066E4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9431376"/>
        <c:axId val="1599424304"/>
      </c:barChart>
      <c:catAx>
        <c:axId val="1599431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MX"/>
          </a:p>
        </c:txPr>
        <c:crossAx val="1599424304"/>
        <c:crosses val="autoZero"/>
        <c:auto val="1"/>
        <c:lblAlgn val="ctr"/>
        <c:lblOffset val="100"/>
        <c:noMultiLvlLbl val="0"/>
      </c:catAx>
      <c:valAx>
        <c:axId val="1599424304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59943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69414889524269"/>
          <c:y val="3.358314259864896E-2"/>
          <c:w val="0.4402899429379577"/>
          <c:h val="0.93802815526852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4425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312120 - Elaboración de cerveza</c:v>
                </c:pt>
                <c:pt idx="1">
                  <c:v>431110 - Comercio al por mayor de abarrotes</c:v>
                </c:pt>
                <c:pt idx="2">
                  <c:v>531114 - Alquiler sin intermediación de oficinas y locales comerciales</c:v>
                </c:pt>
                <c:pt idx="3">
                  <c:v>327213 - Fabricación de envases y ampolletas de vidrio</c:v>
                </c:pt>
                <c:pt idx="4">
                  <c:v>561330 - Suministro de personal permanente</c:v>
                </c:pt>
                <c:pt idx="5">
                  <c:v>111193 - Cultivo de cebada grano</c:v>
                </c:pt>
                <c:pt idx="6">
                  <c:v>332430 - Fabricación de envases metálicos de calibre ligero</c:v>
                </c:pt>
                <c:pt idx="7">
                  <c:v>221110 - Generación, transmisión y distribución de energía eléctrica</c:v>
                </c:pt>
                <c:pt idx="8">
                  <c:v>541810 - Agencias de publicidad</c:v>
                </c:pt>
                <c:pt idx="9">
                  <c:v>517110 - Operadores de servicios de telecomunicaciones alámbricas</c:v>
                </c:pt>
                <c:pt idx="10">
                  <c:v>461110 - Comercio al por menor en tiendas de abarrotes, ultramarinos y misceláneas</c:v>
                </c:pt>
                <c:pt idx="11">
                  <c:v>541211 - Servicios de contabilidad y auditoría</c:v>
                </c:pt>
                <c:pt idx="12">
                  <c:v>211110 - Extracción de petróleo y gas</c:v>
                </c:pt>
                <c:pt idx="13">
                  <c:v>238910 - Preparación de terrenos para la construcción</c:v>
                </c:pt>
                <c:pt idx="14">
                  <c:v>238990 - Otros trabajos especializados para la construcción</c:v>
                </c:pt>
              </c:strCache>
            </c:strRef>
          </c:cat>
          <c:val>
            <c:numRef>
              <c:f>Hoja1!$B$2:$B$16</c:f>
              <c:numCache>
                <c:formatCode>#,##0</c:formatCode>
                <c:ptCount val="15"/>
                <c:pt idx="0">
                  <c:v>4036.73755454192</c:v>
                </c:pt>
                <c:pt idx="1">
                  <c:v>256.86582558971497</c:v>
                </c:pt>
                <c:pt idx="2">
                  <c:v>232.52907316936799</c:v>
                </c:pt>
                <c:pt idx="3">
                  <c:v>224.20366203716699</c:v>
                </c:pt>
                <c:pt idx="4">
                  <c:v>192.06142727697801</c:v>
                </c:pt>
                <c:pt idx="5">
                  <c:v>182.75758422758099</c:v>
                </c:pt>
                <c:pt idx="6">
                  <c:v>109.555948980689</c:v>
                </c:pt>
                <c:pt idx="7">
                  <c:v>103.576439696457</c:v>
                </c:pt>
                <c:pt idx="8">
                  <c:v>80.283170608727005</c:v>
                </c:pt>
                <c:pt idx="9">
                  <c:v>54.865471458075</c:v>
                </c:pt>
                <c:pt idx="10">
                  <c:v>52.394549759303203</c:v>
                </c:pt>
                <c:pt idx="11">
                  <c:v>48.188065913642603</c:v>
                </c:pt>
                <c:pt idx="12">
                  <c:v>43.401915687562401</c:v>
                </c:pt>
                <c:pt idx="13">
                  <c:v>42.177050851263203</c:v>
                </c:pt>
                <c:pt idx="14">
                  <c:v>39.419178654745501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96-F34F-91CB-5B3420201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9430288"/>
        <c:axId val="1599427568"/>
      </c:barChart>
      <c:catAx>
        <c:axId val="1599430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MX"/>
          </a:p>
        </c:txPr>
        <c:crossAx val="1599427568"/>
        <c:crosses val="autoZero"/>
        <c:auto val="1"/>
        <c:lblAlgn val="ctr"/>
        <c:lblOffset val="100"/>
        <c:noMultiLvlLbl val="0"/>
      </c:catAx>
      <c:valAx>
        <c:axId val="1599427568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5994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95969476265915"/>
          <c:y val="3.358314259864896E-2"/>
          <c:w val="0.49902459358797874"/>
          <c:h val="0.93802815526852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\-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34425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312120 - Elaboración de cerveza</c:v>
                </c:pt>
                <c:pt idx="1">
                  <c:v>311215 - Elaboración de malta</c:v>
                </c:pt>
                <c:pt idx="2">
                  <c:v>111193 - Cultivo de cebada grano</c:v>
                </c:pt>
                <c:pt idx="3">
                  <c:v>332430 - Fabricación de envases metálicos de calibre ligero</c:v>
                </c:pt>
                <c:pt idx="4">
                  <c:v>327213 - Fabricación de envases y ampolletas de vidrio</c:v>
                </c:pt>
                <c:pt idx="5">
                  <c:v>212324 - Minería de sílice</c:v>
                </c:pt>
                <c:pt idx="6">
                  <c:v>111160 - Cultivo de arroz</c:v>
                </c:pt>
                <c:pt idx="7">
                  <c:v>212323 - Minería de feldespato</c:v>
                </c:pt>
                <c:pt idx="8">
                  <c:v>541420 - Diseño industrial</c:v>
                </c:pt>
                <c:pt idx="9">
                  <c:v>541810 - Agencias de publicidad</c:v>
                </c:pt>
                <c:pt idx="10">
                  <c:v>511111 - Edición de periódicos</c:v>
                </c:pt>
                <c:pt idx="11">
                  <c:v>311221 - Elaboración de féculas y otros almidones y sus derivados</c:v>
                </c:pt>
                <c:pt idx="12">
                  <c:v>321920 - Fabricación de productos para embalaje y envases de madera</c:v>
                </c:pt>
                <c:pt idx="13">
                  <c:v>339950 - Fabricación de anuncios y señalamientos</c:v>
                </c:pt>
                <c:pt idx="14">
                  <c:v>492210 - Servicios de mensajería y paquetería local</c:v>
                </c:pt>
              </c:strCache>
            </c:strRef>
          </c:cat>
          <c:val>
            <c:numRef>
              <c:f>Hoja1!$B$2:$B$16</c:f>
              <c:numCache>
                <c:formatCode>0.00%</c:formatCode>
                <c:ptCount val="15"/>
                <c:pt idx="0">
                  <c:v>6.2935788472549242E-2</c:v>
                </c:pt>
                <c:pt idx="1">
                  <c:v>6.2780706667197317E-2</c:v>
                </c:pt>
                <c:pt idx="2">
                  <c:v>5.7359501306708034E-2</c:v>
                </c:pt>
                <c:pt idx="3">
                  <c:v>1.3690372030398077E-2</c:v>
                </c:pt>
                <c:pt idx="4">
                  <c:v>1.3194666593305241E-2</c:v>
                </c:pt>
                <c:pt idx="5">
                  <c:v>9.3872012345895799E-3</c:v>
                </c:pt>
                <c:pt idx="6">
                  <c:v>6.0381798496347769E-3</c:v>
                </c:pt>
                <c:pt idx="7">
                  <c:v>5.3847192691966785E-3</c:v>
                </c:pt>
                <c:pt idx="8">
                  <c:v>4.2579593313336415E-3</c:v>
                </c:pt>
                <c:pt idx="9">
                  <c:v>4.1878717796953189E-3</c:v>
                </c:pt>
                <c:pt idx="10">
                  <c:v>2.9528781302309882E-3</c:v>
                </c:pt>
                <c:pt idx="11">
                  <c:v>2.427681703179611E-3</c:v>
                </c:pt>
                <c:pt idx="12">
                  <c:v>2.185347237325704E-3</c:v>
                </c:pt>
                <c:pt idx="13">
                  <c:v>1.9243153010190706E-3</c:v>
                </c:pt>
                <c:pt idx="14">
                  <c:v>1.7657484185982298E-3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B6-CA42-9347-D6C4066E4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9423216"/>
        <c:axId val="1599432464"/>
      </c:barChart>
      <c:catAx>
        <c:axId val="1599423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MX"/>
          </a:p>
        </c:txPr>
        <c:crossAx val="1599432464"/>
        <c:crosses val="autoZero"/>
        <c:auto val="1"/>
        <c:lblAlgn val="ctr"/>
        <c:lblOffset val="100"/>
        <c:noMultiLvlLbl val="0"/>
      </c:catAx>
      <c:valAx>
        <c:axId val="1599432464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59942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69414889524269"/>
          <c:y val="3.358314259864896E-2"/>
          <c:w val="0.41566205694732511"/>
          <c:h val="0.93802815526852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4425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561330 - Suministro de personal permanente</c:v>
                </c:pt>
                <c:pt idx="1">
                  <c:v>111193 - Cultivo de cebada grano</c:v>
                </c:pt>
                <c:pt idx="2">
                  <c:v>312120 - Elaboración de cerveza</c:v>
                </c:pt>
                <c:pt idx="3">
                  <c:v>541810 - Agencias de publicidad</c:v>
                </c:pt>
                <c:pt idx="4">
                  <c:v>327213 - Fabricación de envases y ampolletas de vidrio</c:v>
                </c:pt>
                <c:pt idx="5">
                  <c:v>561310 - Agencias de colocación</c:v>
                </c:pt>
                <c:pt idx="6">
                  <c:v>238910 - Preparación de terrenos para la construcción</c:v>
                </c:pt>
                <c:pt idx="7">
                  <c:v>238990 - Otros trabajos especializados para la construcción</c:v>
                </c:pt>
                <c:pt idx="8">
                  <c:v>431110 - Comercio al por mayor de abarrotes</c:v>
                </c:pt>
                <c:pt idx="9">
                  <c:v>111151 - Cultivo de maíz grano</c:v>
                </c:pt>
                <c:pt idx="10">
                  <c:v>461110 - Comercio al por menor en tiendas de abarrotes, ultramarinos y misceláneas</c:v>
                </c:pt>
                <c:pt idx="11">
                  <c:v>321111 - Aserraderos integrados</c:v>
                </c:pt>
                <c:pt idx="12">
                  <c:v>811111 - Reparación mecánica en general de automóviles y camiones</c:v>
                </c:pt>
                <c:pt idx="13">
                  <c:v>332430 - Fabricación de envases metálicos de calibre ligero</c:v>
                </c:pt>
                <c:pt idx="14">
                  <c:v>212324 - Minería de sílice</c:v>
                </c:pt>
              </c:strCache>
            </c:strRef>
          </c:cat>
          <c:val>
            <c:numRef>
              <c:f>Hoja1!$B$2:$B$16</c:f>
              <c:numCache>
                <c:formatCode>#,##0</c:formatCode>
                <c:ptCount val="15"/>
                <c:pt idx="0">
                  <c:v>1293.6144216176499</c:v>
                </c:pt>
                <c:pt idx="1">
                  <c:v>788.37216149914104</c:v>
                </c:pt>
                <c:pt idx="2">
                  <c:v>659.74925689575002</c:v>
                </c:pt>
                <c:pt idx="3">
                  <c:v>159.87173352071599</c:v>
                </c:pt>
                <c:pt idx="4">
                  <c:v>153.41992883452099</c:v>
                </c:pt>
                <c:pt idx="5">
                  <c:v>130.24115593826201</c:v>
                </c:pt>
                <c:pt idx="6">
                  <c:v>124.53905311176899</c:v>
                </c:pt>
                <c:pt idx="7">
                  <c:v>103.94386465624</c:v>
                </c:pt>
                <c:pt idx="8">
                  <c:v>102.585295124719</c:v>
                </c:pt>
                <c:pt idx="9">
                  <c:v>90.229540581174504</c:v>
                </c:pt>
                <c:pt idx="10">
                  <c:v>90.196758546978103</c:v>
                </c:pt>
                <c:pt idx="11">
                  <c:v>88.009332479515507</c:v>
                </c:pt>
                <c:pt idx="12">
                  <c:v>84.127698391647897</c:v>
                </c:pt>
                <c:pt idx="13">
                  <c:v>63.082074999451699</c:v>
                </c:pt>
                <c:pt idx="14">
                  <c:v>53.140322401638599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96-F34F-91CB-5B3420201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9429744"/>
        <c:axId val="1599430832"/>
      </c:barChart>
      <c:catAx>
        <c:axId val="1599429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MX"/>
          </a:p>
        </c:txPr>
        <c:crossAx val="1599430832"/>
        <c:crosses val="autoZero"/>
        <c:auto val="1"/>
        <c:lblAlgn val="ctr"/>
        <c:lblOffset val="100"/>
        <c:noMultiLvlLbl val="0"/>
      </c:catAx>
      <c:valAx>
        <c:axId val="1599430832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59942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95969476265915"/>
          <c:y val="3.358314259864896E-2"/>
          <c:w val="0.46071415345266797"/>
          <c:h val="0.93802815526852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\-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34425A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312120 - Elaboración de cerveza</c:v>
                </c:pt>
                <c:pt idx="1">
                  <c:v>311215 - Elaboración de malta</c:v>
                </c:pt>
                <c:pt idx="2">
                  <c:v>111193 - Cultivo de cebada grano</c:v>
                </c:pt>
                <c:pt idx="3">
                  <c:v>332430 - Fabricación de envases metálicos de calibre ligero</c:v>
                </c:pt>
                <c:pt idx="4">
                  <c:v>327213 - Fabricación de envases y ampolletas de vidrio</c:v>
                </c:pt>
                <c:pt idx="5">
                  <c:v>212324 - Minería de sílice</c:v>
                </c:pt>
                <c:pt idx="6">
                  <c:v>111160 - Cultivo de arroz</c:v>
                </c:pt>
                <c:pt idx="7">
                  <c:v>212323 - Minería de feldespato</c:v>
                </c:pt>
                <c:pt idx="8">
                  <c:v>541420 - Diseño industrial</c:v>
                </c:pt>
                <c:pt idx="9">
                  <c:v>541810 - Agencias de publicidad</c:v>
                </c:pt>
                <c:pt idx="10">
                  <c:v>511111 - Edición de periódicos</c:v>
                </c:pt>
                <c:pt idx="11">
                  <c:v>311221 - Elaboración de féculas y otros almidones y sus derivados</c:v>
                </c:pt>
                <c:pt idx="12">
                  <c:v>321920 - Fabricación de productos para embalaje y envases de madera</c:v>
                </c:pt>
                <c:pt idx="13">
                  <c:v>339950 - Fabricación de anuncios y señalamientos</c:v>
                </c:pt>
                <c:pt idx="14">
                  <c:v>492210 - Servicios de mensajería y paquetería local</c:v>
                </c:pt>
              </c:strCache>
            </c:strRef>
          </c:cat>
          <c:val>
            <c:numRef>
              <c:f>Hoja1!$B$2:$B$16</c:f>
              <c:numCache>
                <c:formatCode>0.00%</c:formatCode>
                <c:ptCount val="15"/>
                <c:pt idx="0">
                  <c:v>6.2935788472549256E-2</c:v>
                </c:pt>
                <c:pt idx="1">
                  <c:v>6.2780706667197428E-2</c:v>
                </c:pt>
                <c:pt idx="2">
                  <c:v>5.7359501306708111E-2</c:v>
                </c:pt>
                <c:pt idx="3">
                  <c:v>1.3690372030398024E-2</c:v>
                </c:pt>
                <c:pt idx="4">
                  <c:v>1.3194666593305263E-2</c:v>
                </c:pt>
                <c:pt idx="5">
                  <c:v>9.3872012345895695E-3</c:v>
                </c:pt>
                <c:pt idx="6">
                  <c:v>6.0381798496347821E-3</c:v>
                </c:pt>
                <c:pt idx="7">
                  <c:v>5.3847192691966759E-3</c:v>
                </c:pt>
                <c:pt idx="8">
                  <c:v>4.257959331333638E-3</c:v>
                </c:pt>
                <c:pt idx="9">
                  <c:v>4.1878717796953102E-3</c:v>
                </c:pt>
                <c:pt idx="10">
                  <c:v>2.952878130231E-3</c:v>
                </c:pt>
                <c:pt idx="11">
                  <c:v>2.4276817031796015E-3</c:v>
                </c:pt>
                <c:pt idx="12">
                  <c:v>2.1853472373256967E-3</c:v>
                </c:pt>
                <c:pt idx="13">
                  <c:v>1.924315301019063E-3</c:v>
                </c:pt>
                <c:pt idx="14">
                  <c:v>1.7657484185982294E-3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B6-CA42-9347-D6C4066E4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9433008"/>
        <c:axId val="1599420496"/>
      </c:barChart>
      <c:catAx>
        <c:axId val="1599433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MX"/>
          </a:p>
        </c:txPr>
        <c:crossAx val="1599420496"/>
        <c:crosses val="autoZero"/>
        <c:auto val="1"/>
        <c:lblAlgn val="ctr"/>
        <c:lblOffset val="100"/>
        <c:noMultiLvlLbl val="0"/>
      </c:catAx>
      <c:valAx>
        <c:axId val="159942049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59943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MX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Hoja1!$A$2:$A$100</cx:f>
        <cx:lvl ptCount="99">
          <cx:pt idx="0">327213 - Fabricación de envases y ampolletas de vidrio</cx:pt>
          <cx:pt idx="1">332430 - Fabricación de envases metálicos de calibre ligero</cx:pt>
          <cx:pt idx="2">431110 - Comercio al por mayor de abarrotes</cx:pt>
          <cx:pt idx="3">541810 - Agencias de publicidad</cx:pt>
          <cx:pt idx="4">111193 - Cultivo de cebada grano</cx:pt>
          <cx:pt idx="5">531114 - Alquiler sin intermediación de oficinas y locales comerciales</cx:pt>
          <cx:pt idx="6">311215 - Elaboración de malta</cx:pt>
          <cx:pt idx="7">221110 - Generación, transmisión y distribución de energía eléctrica</cx:pt>
          <cx:pt idx="8">311221 - Elaboración de féculas y otros almidones y sus derivados</cx:pt>
          <cx:pt idx="9">322210 - Fabricación de envases de cartón</cx:pt>
          <cx:pt idx="10">561330 - Suministro de personal permanente</cx:pt>
          <cx:pt idx="11">517110 - Operadores de servicios de telecomunicaciones alámbricas</cx:pt>
          <cx:pt idx="12">324110 - Refinación de petróleo</cx:pt>
          <cx:pt idx="13">515120 - Transmisión de programas de televisión</cx:pt>
          <cx:pt idx="14">321111 - Aserraderos integrados</cx:pt>
          <cx:pt idx="15">238910 - Preparación de terrenos para la construcción</cx:pt>
          <cx:pt idx="16">541211 - Servicios de contabilidad y auditoría</cx:pt>
          <cx:pt idx="17">461110 - Comercio al por menor en tiendas de abarrotes, ultramarinos y misceláneas</cx:pt>
          <cx:pt idx="18">238990 - Otros trabajos especializados para la construcción</cx:pt>
          <cx:pt idx="19">517210 - Operadores de servicios de telecomunicaciones inalámbricas</cx:pt>
          <cx:pt idx="20">484111 - Autotransporte local de productos agrícolas sin refrigeración</cx:pt>
          <cx:pt idx="21">541330 - Servicios de ingeniería</cx:pt>
          <cx:pt idx="22">541219 - Otros servicios relacionados con la contabilidad</cx:pt>
          <cx:pt idx="23">321920 - Fabricación de productos para embalaje y envases de madera</cx:pt>
          <cx:pt idx="24">811111 - Reparación mecánica en general de automóviles y camiones</cx:pt>
          <cx:pt idx="25">492110 - Servicios de mensajería y paquetería foránea</cx:pt>
          <cx:pt idx="26">323119 - Impresión de formas continuas y otros impresos</cx:pt>
          <cx:pt idx="27">222111 - Captación, tratamiento y suministro de agua realizados por el sector público</cx:pt>
          <cx:pt idx="28">561310 - Agencias de colocación</cx:pt>
          <cx:pt idx="29">541910 - Servicios de investigación de mercados y encuestas de opinión pública</cx:pt>
          <cx:pt idx="30">515110 - Transmisión de programas de radio</cx:pt>
          <cx:pt idx="31">561110 - Servicios de administración de negocios</cx:pt>
          <cx:pt idx="32">531116 - Alquiler sin intermediación de edificios industriales dentro de un parque industrial</cx:pt>
          <cx:pt idx="33">541610 - Servicios de consultoría en administración</cx:pt>
          <cx:pt idx="34">315223 - Confección en serie de uniformes</cx:pt>
          <cx:pt idx="35">111160 - Cultivo de arroz</cx:pt>
          <cx:pt idx="36">517910 - Otros servicios de telecomunicaciones</cx:pt>
          <cx:pt idx="37">541110 - Bufetes jurídicos</cx:pt>
          <cx:pt idx="38">811219 - Reparación y mantenimiento de otro equipo electrónico y de equipo de precisión</cx:pt>
          <cx:pt idx="39">541420 - Diseño industrial</cx:pt>
          <cx:pt idx="40">511111 - Edición de periódicos</cx:pt>
          <cx:pt idx="41">325610 - Fabricación de jabones, limpiadores y dentífricos</cx:pt>
          <cx:pt idx="42">325110 - Fabricación de petroquímicos básicos del gas natural y del petróleo refinado</cx:pt>
          <cx:pt idx="43">522110 - Banca múltiple</cx:pt>
          <cx:pt idx="44">811312 - Reparación y mantenimiento de maquinaria y equipo industrial</cx:pt>
          <cx:pt idx="45">339940 - Fabricación de artículos y accesorios para escritura, pintura, dibujo y actividades de oficina</cx:pt>
          <cx:pt idx="46">482110 - Transporte por ferrocarril</cx:pt>
          <cx:pt idx="47">524130 - Compañías afianzadoras</cx:pt>
          <cx:pt idx="48">541310 - Servicios de arquitectura</cx:pt>
          <cx:pt idx="49">541340 - Servicios de dibujo</cx:pt>
          <cx:pt idx="50">488519 - Otros servicios de intermediación para el transporte de carga</cx:pt>
          <cx:pt idx="51">522460 - Sociedades financieras de objeto múltiple</cx:pt>
          <cx:pt idx="52">518210 - Procesamiento electrónico de información, hospedaje y otros servicios relacionados</cx:pt>
          <cx:pt idx="53">324191 - Fabricación de aceites y grasas lubricantes</cx:pt>
          <cx:pt idx="54">326110 - Fabricación de bolsas y películas de plástico flexible</cx:pt>
          <cx:pt idx="55">333243 - Fabricación de maquinaria y equipo para la industria alimentaria y de las bebidas</cx:pt>
          <cx:pt idx="56">541350 - Servicios de inspección de edificios</cx:pt>
          <cx:pt idx="57">493119 - Otros servicios de almacenamiento general sin instalaciones especializadas</cx:pt>
          <cx:pt idx="58">322220 - Fabricación de bolsas de papel y productos celulósicos recubiertos y tratados</cx:pt>
          <cx:pt idx="59">322230 - Fabricación de productos de papelería</cx:pt>
          <cx:pt idx="60">483113 - Transporte marítimo de petróleo y gas natural</cx:pt>
          <cx:pt idx="61">238390 - Otros trabajos de acabados en edificaciones</cx:pt>
          <cx:pt idx="62">519130 - Edición y difusión de contenido exclusivamente a través de Internet y servicios de búsqueda en la red</cx:pt>
          <cx:pt idx="63">722511 - Restaurantes con servicio de preparación de alimentos a la carta o de comida corrida</cx:pt>
          <cx:pt idx="64">541320 - Servicios de arquitectura de paisaje y urbanismo</cx:pt>
          <cx:pt idx="65">511112 - Edición de periódicos integrada con la impresión</cx:pt>
          <cx:pt idx="66">492210 - Servicios de mensajería y paquetería local</cx:pt>
          <cx:pt idx="67">511122 - Edición de revistas y otras publicaciones periódicas integrada con la impresión</cx:pt>
          <cx:pt idx="68">488320 - Servicios de carga y descarga para el transporte por agua</cx:pt>
          <cx:pt idx="69">721111 - Hoteles con otros servicios integrados</cx:pt>
          <cx:pt idx="70">524110 - Compañías de seguros</cx:pt>
          <cx:pt idx="71">532492 - Alquiler de maquinaria y equipo para mover, levantar y acomodar materiales</cx:pt>
          <cx:pt idx="72">238320 - Trabajos de pintura y otros cubrimientos de paredes</cx:pt>
          <cx:pt idx="73">541510 - Servicios de diseño de sistemas de cómputo y servicios relacionados</cx:pt>
          <cx:pt idx="74">238311 - Colocación de muros falsos y aislamiento</cx:pt>
          <cx:pt idx="75">481111 - Transporte aéreo regular en líneas aéreas nacionales</cx:pt>
          <cx:pt idx="76">336320 - Fabricación de equipo eléctrico y electrónico y sus partes para vehículos automotores</cx:pt>
          <cx:pt idx="77">485210 - Transporte colectivo foráneo de pasajeros de ruta fija</cx:pt>
          <cx:pt idx="78">561210 - Servicios combinados de apoyo en instalaciones</cx:pt>
          <cx:pt idx="79">522310 - Uniones de crédito</cx:pt>
          <cx:pt idx="80">493190 - Otros servicios de almacenamiento con instalaciones especializadas</cx:pt>
          <cx:pt idx="81">811121 - Hojalatería y pintura de automóviles y camiones</cx:pt>
          <cx:pt idx="82">488511 - Servicios de agencias aduanales</cx:pt>
          <cx:pt idx="83">511121 - Edición de revistas y otras publicaciones periódicas</cx:pt>
          <cx:pt idx="84">483112 - Transporte marítimo de cabotaje, excepto de petróleo y gas natural</cx:pt>
          <cx:pt idx="85">485111 - Transporte colectivo urbano y suburbano de pasajeros en autobuses de ruta fija</cx:pt>
          <cx:pt idx="86">333249 - Fabricación de maquinaria y equipo para otras industrias manufactureras</cx:pt>
          <cx:pt idx="87">532420 - Alquiler de equipo de cómputo y de otras máquinas y mobiliario de oficina</cx:pt>
          <cx:pt idx="88">811191 - Reparación menor de llantas</cx:pt>
          <cx:pt idx="89">316214 - Fabricación de calzado de hule</cx:pt>
          <cx:pt idx="90">541380 - Laboratorios de pruebas</cx:pt>
          <cx:pt idx="91">488390 - Otros servicios relacionados con el transporte por agua</cx:pt>
          <cx:pt idx="92">481112 - Transporte aéreo regular en líneas aéreas extranjeras</cx:pt>
          <cx:pt idx="93">485112 - Transporte colectivo urbano y suburbano de pasajeros en automóviles de ruta fija</cx:pt>
          <cx:pt idx="94">532411 - Alquiler de maquinaria y equipo para construcción, minería y actividades forestales</cx:pt>
          <cx:pt idx="95">481210 - Transporte aéreo no regular</cx:pt>
          <cx:pt idx="96">722310 - Servicios de comedor para empresas e instituciones</cx:pt>
          <cx:pt idx="97">312131 - Elaboración de bebidas alcohólicas a base de uva</cx:pt>
          <cx:pt idx="98">325190 - Fabricación de otros productos químicos básicos orgánicos</cx:pt>
        </cx:lvl>
      </cx:strDim>
      <cx:numDim type="size">
        <cx:f>Hoja1!$B$2:$B$100</cx:f>
        <cx:lvl ptCount="99" formatCode="0.0000%">
          <cx:pt idx="0">0.070718276585559722</cx:pt>
          <cx:pt idx="1">0.055775251966195323</cx:pt>
          <cx:pt idx="2">0.024405514951563626</cx:pt>
          <cx:pt idx="3">0.018821804599304087</cx:pt>
          <cx:pt idx="4">0.016872185720821418</cx:pt>
          <cx:pt idx="5">0.015951604197822843</cx:pt>
          <cx:pt idx="6">0.015594874258371109</cx:pt>
          <cx:pt idx="7">0.012595614313495948</cx:pt>
          <cx:pt idx="8">0.009601138265387256</cx:pt>
          <cx:pt idx="9">0.0092805160110026839</cx:pt>
          <cx:pt idx="10">0.0091213522491598101</cx:pt>
          <cx:pt idx="11">0.008483560513994284</cx:pt>
          <cx:pt idx="12">0.0071432752082472442</cx:pt>
          <cx:pt idx="13">0.0064069927800868547</cx:pt>
          <cx:pt idx="14">0.0059834375281372773</cx:pt>
          <cx:pt idx="15">0.0056736510617910463</cx:pt>
          <cx:pt idx="16">0.0056432375796519234</cx:pt>
          <cx:pt idx="17">0.0050870747961002201</cx:pt>
          <cx:pt idx="18">0.004939328544568581</cx:pt>
          <cx:pt idx="19">0.0043751668802097356</cx:pt>
          <cx:pt idx="20">0.0037034229407286578</cx:pt>
          <cx:pt idx="21">0.0036859512996122268</cx:pt>
          <cx:pt idx="22">0.0032715546417338933</cx:pt>
          <cx:pt idx="23">0.0031967853146145477</cx:pt>
          <cx:pt idx="24">0.0024482610123375812</cx:pt>
          <cx:pt idx="25">0.0023649542103794463</cx:pt>
          <cx:pt idx="26">0.0023458582852087049</cx:pt>
          <cx:pt idx="27">0.0021487911618465172</cx:pt>
          <cx:pt idx="28">0.0012492436194848353</cx:pt>
          <cx:pt idx="29">0.0012053804433383142</cx:pt>
          <cx:pt idx="30">0.0012004936875667585</cx:pt>
          <cx:pt idx="31">0.001117398093832527</cx:pt>
          <cx:pt idx="32">0.0010993432024312972</cx:pt>
          <cx:pt idx="33">0.00095292187030386448</cx:pt>
          <cx:pt idx="34">0.00092995039872859444</cx:pt>
          <cx:pt idx="35">0.00076476960156350181</cx:pt>
          <cx:pt idx="36">0.00073019647961990934</cx:pt>
          <cx:pt idx="37">0.00060444300468551876</cx:pt>
          <cx:pt idx="38">0.00044350380300332745</cx:pt>
          <cx:pt idx="39">0.00037156068812838782</cx:pt>
          <cx:pt idx="40">0.00036108610728351686</cx:pt>
          <cx:pt idx="41">0.00033901841549140204</cx:pt>
          <cx:pt idx="42">0.00030481832365193852</cx:pt>
          <cx:pt idx="43">0.00027189075600502296</cx:pt>
          <cx:pt idx="44">0.00025618483076406557</cx:pt>
          <cx:pt idx="45">0.00022832855454960415</cx:pt>
          <cx:pt idx="46">0.00022184682691670207</cx:pt>
          <cx:pt idx="47">0.000212126898491522</cx:pt>
          <cx:pt idx="48">0.00020355471566775989</cx:pt>
          <cx:pt idx="49">0.00017142253418661274</cx:pt>
          <cx:pt idx="50">0.0001687888429251671</cx:pt>
          <cx:pt idx="51">0.00016649026639513405</cx:pt>
          <cx:pt idx="52">0.00015568238727190403</cx:pt>
          <cx:pt idx="53">0.00014927678383789921</cx:pt>
          <cx:pt idx="54">0.00013040564136815243</cx:pt>
          <cx:pt idx="55">0.00012520720525801976</cx:pt>
          <cx:pt idx="56">0.00011723718136361061</cx:pt>
          <cx:pt idx="57">0.00010224672633174691</cx:pt>
          <cx:pt idx="58">9.8205823022467776e-05</cx:pt>
          <cx:pt idx="59">9.5675830505030207e-05</cx:pt>
          <cx:pt idx="60">8.4793382820995959e-05</cx:pt>
          <cx:pt idx="61">8.1224609324386486e-05</cx:pt>
          <cx:pt idx="62">7.88000752698198e-05</cx:pt>
          <cx:pt idx="63">7.4648708411060818e-05</cx:pt>
          <cx:pt idx="64">6.9366480284433317e-05</cx:pt>
          <cx:pt idx="65">6.0787383310591444e-05</cx:pt>
          <cx:pt idx="66">5.4965505554462273e-05</cx:pt>
          <cx:pt idx="67">5.3502120421672238e-05</cx:pt>
          <cx:pt idx="68">5.3264308337199154e-05</cx:pt>
          <cx:pt idx="69">5.2208630508325873e-05</cx:pt>
          <cx:pt idx="70">5.217478712627151e-05</cx:pt>
          <cx:pt idx="71">5.0030863520600748e-05</cx:pt>
          <cx:pt idx="72">4.7120567804345659e-05</cx:pt>
          <cx:pt idx="73">4.4413038187065262e-05</cx:pt>
          <cx:pt idx="74">3.0737531155496763e-05</cx:pt>
          <cx:pt idx="75">3.0541316295060853e-05</cx:pt>
          <cx:pt idx="76">2.6375487981426772e-05</cx:pt>
          <cx:pt idx="77">2.620463819706374e-05</cx:pt>
          <cx:pt idx="78">2.5730390862381248e-05</cx:pt>
          <cx:pt idx="79">2.0865013856939943e-05</cx:pt>
          <cx:pt idx="80">1.9840915860411754e-05</cx:pt>
          <cx:pt idx="81">1.6783615567302191e-05</cx:pt>
          <cx:pt idx="82">1.597425698066445e-05</cx:pt>
          <cx:pt idx="83">1.5345693818095478e-05</cx:pt>
          <cx:pt idx="84">1.5230069513896092e-05</cx:pt>
          <cx:pt idx="85">1.2011182156521308e-05</cx:pt>
          <cx:pt idx="86">1.1382448421392272e-05</cx:pt>
          <cx:pt idx="87">1.1170657985787908e-05</cx:pt>
          <cx:pt idx="88">1.0911604365964059e-05</cx:pt>
          <cx:pt idx="89">1.0766872128667219e-05</cx:pt>
          <cx:pt idx="90">1.0715297661410739e-05</cx:pt>
          <cx:pt idx="91">1.0248791680365384e-05</cx:pt>
          <cx:pt idx="92">1.0004394619809843e-05</cx:pt>
          <cx:pt idx="93">7.7945612119850179e-06</cx:pt>
          <cx:pt idx="94">7.4493929003323743e-06</cx:pt>
          <cx:pt idx="95">5.9254547863187702e-06</cx:pt>
          <cx:pt idx="96">4.8162140093179068e-06</cx:pt>
          <cx:pt idx="97">4.4148489130224171e-06</cx:pt>
          <cx:pt idx="98">3.8337053203268176e-06</cx:pt>
        </cx:lvl>
      </cx:numDim>
    </cx:data>
  </cx:chartData>
  <cx:chart>
    <cx:plotArea>
      <cx:plotAreaRegion>
        <cx:series layoutId="treemap" uniqueId="{F2F951DF-A1B2-B549-A744-F2C3F9D6E0BF}">
          <cx:tx>
            <cx:txData>
              <cx:f>Hoja1!$B$1</cx:f>
              <cx:v>Serie1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9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 sz="900" b="0" i="0" u="none" strike="noStrike" baseline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cx:txPr>
            <cx:visibility seriesName="0" categoryName="1" value="0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es-ES" sz="9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327213 - Fabricación de envases y ampolletas de vidrio</a:t>
                  </a:r>
                </a:p>
              </cx:txPr>
              <cx:visibility seriesName="0" categoryName="1" value="0"/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50"/>
                  </a:pPr>
                  <a:r>
                    <a:rPr lang="es-ES" sz="75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517110 - Operadores de servicios de telecomunicaciones alámbricas</a:t>
                  </a:r>
                </a:p>
              </cx:txPr>
              <cx:visibility seriesName="0" categoryName="1" value="0"/>
            </cx:dataLabel>
            <cx:dataLabel idx="1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461110 - Comercio al por menor en tiendas de abarrotes, ultramarinos y misceláneas</a:t>
                  </a:r>
                </a:p>
              </cx:txPr>
              <cx:visibility seriesName="0" categoryName="1" value="0"/>
            </cx:dataLabel>
            <cx:dataLabel idx="1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517210 - Operadores de servicios de telecomunicaciones inalámbricas</a:t>
                  </a:r>
                </a:p>
              </cx:txPr>
              <cx:visibility seriesName="0" categoryName="1" value="0"/>
            </cx:dataLabel>
            <cx:dataLabel idx="2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484111 - Autotransporte local de productos agrícolas sin refrigeración</a:t>
                  </a:r>
                </a:p>
              </cx:txPr>
              <cx:visibility seriesName="0" categoryName="1" value="0"/>
            </cx:dataLabel>
            <cx:dataLabel idx="2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541219 - Otros servicios relacionados con la contabilidad</a:t>
                  </a:r>
                </a:p>
              </cx:txPr>
              <cx:visibility seriesName="0" categoryName="1" value="0"/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321920 - Fabricación de productos para embalaje y envases de madera</a:t>
                  </a:r>
                </a:p>
              </cx:txPr>
              <cx:visibility seriesName="0" categoryName="1" value="0"/>
            </cx:dataLabel>
            <cx:dataLabel idx="2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811111 - Reparación mecánica en general de automóviles y camiones</a:t>
                  </a:r>
                </a:p>
              </cx:txPr>
              <cx:visibility seriesName="0" categoryName="1" value="0"/>
            </cx:dataLabel>
            <cx:dataLabel idx="2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492110 - Servicios de mensajería y paquetería foránea</a:t>
                  </a:r>
                </a:p>
              </cx:txPr>
              <cx:visibility seriesName="0" categoryName="1" value="0"/>
            </cx:dataLabel>
            <cx:dataLabel idx="2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323119 - Impresión de formas continuas y otros impresos</a:t>
                  </a:r>
                </a:p>
              </cx:txPr>
              <cx:visibility seriesName="0" categoryName="1" value="0"/>
            </cx:dataLabel>
            <cx:dataLabel idx="2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es-ES" sz="5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561310 - Agencias de colocación</a:t>
                  </a:r>
                </a:p>
              </cx:txPr>
              <cx:visibility seriesName="0" categoryName="1" value="0"/>
            </cx:dataLabel>
            <cx:dataLabel idx="2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es-ES" sz="5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541910 - Servicios de investigación de mercados y encuestas de opinión pública</a:t>
                  </a:r>
                </a:p>
              </cx:txPr>
              <cx:visibility seriesName="0" categoryName="1" value="0"/>
            </cx:dataLabel>
            <cx:dataLabel idx="3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s-ES" sz="4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515110 - Transmisión de programas de radio</a:t>
                  </a:r>
                </a:p>
              </cx:txPr>
              <cx:visibility seriesName="0" categoryName="1" value="0"/>
            </cx:dataLabel>
            <cx:dataLabel idx="3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s-ES" sz="4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561110 - Servicios de administración de negocios</a:t>
                  </a:r>
                </a:p>
              </cx:txPr>
              <cx:visibility seriesName="0" categoryName="1" value="0"/>
            </cx:dataLabel>
            <cx:dataLabel idx="3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s-ES" sz="4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531116 - Alquiler sin intermediación de edificios industriales dentro de un parque industrial</a:t>
                  </a:r>
                </a:p>
              </cx:txPr>
              <cx:visibility seriesName="0" categoryName="1" value="0"/>
            </cx:dataLabel>
            <cx:dataLabel idx="3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es-ES" sz="5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541610 - Servicios de consultoría en administración</a:t>
                  </a:r>
                </a:p>
              </cx:txPr>
              <cx:visibility seriesName="0" categoryName="1" value="0"/>
            </cx:dataLabel>
            <cx:dataLabel idx="3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s-ES" sz="4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315223 - Confección en serie de uniformes</a:t>
                  </a:r>
                </a:p>
              </cx:txPr>
              <cx:visibility seriesName="0" categoryName="1" value="0"/>
            </cx:dataLabel>
            <cx:dataLabel idx="3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s-ES" sz="4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111160 - Cultivo de arroz</a:t>
                  </a:r>
                </a:p>
              </cx:txPr>
              <cx:visibility seriesName="0" categoryName="1" value="0"/>
            </cx:dataLabel>
            <cx:dataLabel idx="3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s-ES" sz="4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517910 - Otros servicios de telecomunicaciones</a:t>
                  </a:r>
                </a:p>
              </cx:txPr>
              <cx:visibility seriesName="0" categoryName="1" value="0"/>
            </cx:dataLabel>
            <cx:dataLabel idx="3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s-ES" sz="4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541110 - Bufetes jurídicos</a:t>
                  </a:r>
                </a:p>
              </cx:txPr>
              <cx:visibility seriesName="0" categoryName="1" value="0"/>
            </cx:dataLabel>
            <cx:dataLabel idx="3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/>
                  </a:pPr>
                  <a:r>
                    <a:rPr lang="es-ES" sz="400" b="0" i="0" u="none" strike="noStrike" baseline="0">
                      <a:solidFill>
                        <a:prstClr val="white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811219 - Reparación y mantenimiento de otro equipo electrónico y de equipo de precisión</a:t>
                  </a:r>
                </a:p>
              </cx:txPr>
              <cx:visibility seriesName="0" categoryName="1" value="0"/>
            </cx:dataLabel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24BDB211-476E-124E-AF76-110836193E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317E70D-C649-194F-86B6-50DAC75E76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594E-AABE-B147-8A45-B50FBA59D8DF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2B38276-FB07-EE4E-8987-C711B2B38A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0D796C8-7FB9-634C-A1BA-38B5F6469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70697-E959-6D41-A982-179E1784CF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051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AB3D-35CB-EF44-AEA2-7CF21D97BE63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02A3B-27B8-8A4F-A31B-FA1FCAC44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55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849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561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6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35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82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016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56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27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51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61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56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06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2A3B-27B8-8A4F-A31B-FA1FCAC4450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03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344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5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139413-F2E0-B341-876A-E691B987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7861F34-E0D0-A04B-A228-3E135B79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F8B571B-9FDA-4745-BFEF-D165458F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D0EA-65DD-F34B-8825-C51B3C13BA75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022EDD-DDEE-8440-B38D-FB8A8D7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B7F8013-17B9-B14E-A99E-D0A59274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3059-0425-8E4C-A40E-9178CE75D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56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ED40706-AD0D-F24F-94EA-7061BC889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A165898-E510-124A-8740-D4C26DF8B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E6FBE46-9C05-FD4E-A982-D0AF397A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D0EA-65DD-F34B-8825-C51B3C13BA75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7A16523-C058-BC4C-8B54-38283E67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C7F28B7-384B-E546-BDB5-8B15B765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3059-0425-8E4C-A40E-9178CE75D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92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EA06CEE-6BBF-DA4F-9603-4F6B0FAA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133856"/>
            <a:ext cx="10877868" cy="454323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5335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0A1EB3-E477-4949-A9CE-943B4BAA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FD92288-B726-B14D-86DD-0931A894B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3229B71-5FEE-7041-B254-47F88340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D5BD0EA-65DD-F34B-8825-C51B3C13BA75}" type="datetimeFigureOut">
              <a:rPr lang="es-MX" smtClean="0"/>
              <a:pPr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C46C023-36F0-7F4B-B33A-34BFA652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66AF611-227F-AD4E-A810-B192BE93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3733059-0425-8E4C-A40E-9178CE75D5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95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97AF95-8CB7-E541-9456-95BA3E41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D83A1DB-6305-4A4C-94B8-47F7BD7F6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A1D10A4-6A5D-D944-9D76-F9E6A1195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68E6064-0F29-F84D-9125-39060D05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D0EA-65DD-F34B-8825-C51B3C13BA75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427798D-26CB-684A-B730-4FF2F152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5E3D80D-A2DA-2345-898E-0E19660F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3059-0425-8E4C-A40E-9178CE75D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65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5E8C66-597F-974B-8635-A10142AB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E5B927A-5543-7D46-B303-433AF460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16D5479-D21E-154C-BE98-4743781CD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C09FB0E-3B1A-2B4D-BA3C-748D189D9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EF3A9D9-2055-D141-B203-1FAA548B8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114D818-83BA-E24F-8053-A47F1767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D0EA-65DD-F34B-8825-C51B3C13BA75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151FEFB-CEAA-4F4D-83F1-726E922C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6B6AEC9-9022-6144-87D6-894D320D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3059-0425-8E4C-A40E-9178CE75D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9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08AD6F-D08A-FC46-97FA-D394499E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D5FE658-8E8C-8540-9303-12E1AB7C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D0EA-65DD-F34B-8825-C51B3C13BA75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7A30BA4-2BE2-6B40-AF4C-696C9FE2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2B62D2A-2C66-FC40-BBE5-89502EE3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3059-0425-8E4C-A40E-9178CE75D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54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34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5DB76E-9338-4641-80DD-B954BC17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F27258B-02E4-1E49-952D-4D080A6E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13832E3-1868-7C4C-932A-493E57AC0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048597C-BF9C-BF44-9C48-2F2D47B9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D0EA-65DD-F34B-8825-C51B3C13BA75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F35A5B5-D61C-FD49-8EC2-7ED622F9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69FF140-CBA7-8C48-9713-BE4D19EC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3059-0425-8E4C-A40E-9178CE75D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30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E1B436-363F-8944-B474-61449372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DE87C7B-C9D8-6D42-A400-1F9FA75A2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EFA6B92-9A97-1849-9C9B-01E440CC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F060278-FED0-6744-8D46-D8A03811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D0EA-65DD-F34B-8825-C51B3C13BA75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F86D7D5-A7ED-4A41-9B48-B47022BF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0D583B5-1174-714D-A475-D9073C3A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3059-0425-8E4C-A40E-9178CE75D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28249D2-598C-214F-B853-6F008053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DB442C-28DD-8249-91A4-61D60605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904CFB5-96CA-BD44-8F17-6F2AE611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D0EA-65DD-F34B-8825-C51B3C13BA75}" type="datetimeFigureOut">
              <a:rPr lang="es-MX" smtClean="0"/>
              <a:t>16/10/2020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BF7FE2B-7F19-4B4F-A025-7E8935BF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09FFF5A-DD9C-3D40-A965-2AE418ABE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3059-0425-8E4C-A40E-9178CE75D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19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ecm@azc.uam.m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nrado.jimenezme@anahuac.mx" TargetMode="External"/><Relationship Id="rId4" Type="http://schemas.openxmlformats.org/officeDocument/2006/relationships/hyperlink" Target="mailto:pablo.sanchez@colmex.m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D94735-7649-414C-BC18-7B4745768AF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38400" y="4439184"/>
            <a:ext cx="9084735" cy="785100"/>
          </a:xfrm>
          <a:solidFill>
            <a:srgbClr val="22BAA0"/>
          </a:solidFill>
          <a:ln>
            <a:solidFill>
              <a:srgbClr val="22BAA0"/>
            </a:solidFill>
          </a:ln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22BA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1A3D14A-2CD7-4F44-B4E1-08083A880229}"/>
              </a:ext>
            </a:extLst>
          </p:cNvPr>
          <p:cNvSpPr txBox="1"/>
          <p:nvPr/>
        </p:nvSpPr>
        <p:spPr>
          <a:xfrm>
            <a:off x="1608674" y="1310034"/>
            <a:ext cx="99113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Industria de la Cerveza en México</a:t>
            </a:r>
            <a:endParaRPr lang="es-ES_tradnl" sz="3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s-ES_tradnl" sz="30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s-ES_tradnl" sz="30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s-ES_tradnl" sz="30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ES_tradnl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Mercado, cadena de valor e impactos</a:t>
            </a:r>
          </a:p>
        </p:txBody>
      </p:sp>
    </p:spTree>
    <p:extLst>
      <p:ext uri="{BB962C8B-B14F-4D97-AF65-F5344CB8AC3E}">
        <p14:creationId xmlns:p14="http://schemas.microsoft.com/office/powerpoint/2010/main" val="342984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7A7DBB3-EEE4-B74A-8C36-B467AFD5100E}"/>
              </a:ext>
            </a:extLst>
          </p:cNvPr>
          <p:cNvSpPr/>
          <p:nvPr/>
        </p:nvSpPr>
        <p:spPr>
          <a:xfrm>
            <a:off x="0" y="0"/>
            <a:ext cx="2808514" cy="6874016"/>
          </a:xfrm>
          <a:prstGeom prst="rect">
            <a:avLst/>
          </a:prstGeom>
          <a:solidFill>
            <a:srgbClr val="22BA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3" name="Tabla 3">
            <a:extLst>
              <a:ext uri="{FF2B5EF4-FFF2-40B4-BE49-F238E27FC236}">
                <a16:creationId xmlns="" xmlns:a16="http://schemas.microsoft.com/office/drawing/2014/main" id="{8CE9B1CB-1FCC-2C4E-A490-6F93EF19FB70}"/>
              </a:ext>
            </a:extLst>
          </p:cNvPr>
          <p:cNvGraphicFramePr>
            <a:graphicFrameLocks noGrp="1"/>
          </p:cNvGraphicFramePr>
          <p:nvPr/>
        </p:nvGraphicFramePr>
        <p:xfrm>
          <a:off x="3303109" y="4114022"/>
          <a:ext cx="7371338" cy="1891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0060">
                  <a:extLst>
                    <a:ext uri="{9D8B030D-6E8A-4147-A177-3AD203B41FA5}">
                      <a16:colId xmlns="" xmlns:a16="http://schemas.microsoft.com/office/drawing/2014/main" val="3307324994"/>
                    </a:ext>
                  </a:extLst>
                </a:gridCol>
                <a:gridCol w="1630639">
                  <a:extLst>
                    <a:ext uri="{9D8B030D-6E8A-4147-A177-3AD203B41FA5}">
                      <a16:colId xmlns="" xmlns:a16="http://schemas.microsoft.com/office/drawing/2014/main" val="1727091062"/>
                    </a:ext>
                  </a:extLst>
                </a:gridCol>
                <a:gridCol w="1630639">
                  <a:extLst>
                    <a:ext uri="{9D8B030D-6E8A-4147-A177-3AD203B41FA5}">
                      <a16:colId xmlns="" xmlns:a16="http://schemas.microsoft.com/office/drawing/2014/main" val="2047654357"/>
                    </a:ext>
                  </a:extLst>
                </a:gridCol>
              </a:tblGrid>
              <a:tr h="419711">
                <a:tc>
                  <a:txBody>
                    <a:bodyPr/>
                    <a:lstStyle/>
                    <a:p>
                      <a:pPr lvl="1" algn="l"/>
                      <a:r>
                        <a:rPr lang="es-MX" sz="1600" b="1" dirty="0">
                          <a:solidFill>
                            <a:srgbClr val="3442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Concepto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1" dirty="0">
                          <a:solidFill>
                            <a:srgbClr val="3442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Efecto estimado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3442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Variación estimada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6050654"/>
                  </a:ext>
                </a:extLst>
              </a:tr>
              <a:tr h="346747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 Bruto de Producción</a:t>
                      </a:r>
                      <a:r>
                        <a:rPr lang="es-MX" sz="1600" b="0" i="0" u="none" strike="noStrike" baseline="300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0" i="0" u="none" strike="noStrike" kern="12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-8,470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0" i="0" u="none" strike="noStrike" kern="12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-6.29%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238063"/>
                  </a:ext>
                </a:extLst>
              </a:tr>
              <a:tr h="346747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 Agregado Bruto</a:t>
                      </a:r>
                      <a:r>
                        <a:rPr lang="es-MX" sz="1600" b="0" i="0" u="none" strike="noStrike" baseline="300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</a:t>
                      </a:r>
                      <a:endParaRPr lang="es-MX" sz="1600" b="0" i="0" u="none" strike="noStrike" dirty="0">
                        <a:solidFill>
                          <a:srgbClr val="34425A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0" i="0" u="none" strike="noStrike" kern="12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-4,037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0" i="0" u="none" strike="noStrike" kern="12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-6.29%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37167868"/>
                  </a:ext>
                </a:extLst>
              </a:tr>
              <a:tr h="778400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Empleo: puestos de trabajo remunerados dependientes de la razón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0" i="0" u="none" strike="noStrike" kern="12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-660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0" i="0" u="none" strike="noStrike" kern="12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-6.29%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4265118"/>
                  </a:ext>
                </a:extLst>
              </a:tr>
            </a:tbl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6693EBFF-D66C-2A45-B716-5515F2D1EEF4}"/>
              </a:ext>
            </a:extLst>
          </p:cNvPr>
          <p:cNvCxnSpPr>
            <a:cxnSpLocks/>
          </p:cNvCxnSpPr>
          <p:nvPr/>
        </p:nvCxnSpPr>
        <p:spPr>
          <a:xfrm>
            <a:off x="6482464" y="872794"/>
            <a:ext cx="396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6A1BF900-90E4-774F-A8C5-BEFD79A5C489}"/>
              </a:ext>
            </a:extLst>
          </p:cNvPr>
          <p:cNvSpPr txBox="1"/>
          <p:nvPr/>
        </p:nvSpPr>
        <p:spPr>
          <a:xfrm>
            <a:off x="0" y="4756"/>
            <a:ext cx="2808514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3168BF"/>
              </a:buClr>
            </a:pPr>
            <a:r>
              <a:rPr lang="es-MX" sz="22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Impacto de una caída del consumo privado de 9.1%</a:t>
            </a:r>
            <a:endParaRPr lang="es-MX" sz="2200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endParaRPr lang="es-MX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endParaRPr lang="es-MX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endParaRPr lang="es-MX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r>
              <a:rPr lang="es-MX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simulación muestra los impactos directos e indirectos de la economía derivados de una caída en el consumo privado de la clase 312120 Elaboración de cerveza, de 9.1%.</a:t>
            </a:r>
          </a:p>
          <a:p>
            <a:pPr>
              <a:buClr>
                <a:srgbClr val="3168BF"/>
              </a:buClr>
            </a:pPr>
            <a:endParaRPr lang="es-MX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endParaRPr lang="es-MX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endParaRPr lang="es-MX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r>
              <a:rPr lang="es-MX" sz="1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Nota: simulaciones estimadas a partir de la matriz de insumo-producto actualizada a 2018.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2EEE062E-1979-EB42-8B86-4F2B5D93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109" y="6220587"/>
            <a:ext cx="49719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 Millones de pesos de 2018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="" xmlns:a16="http://schemas.microsoft.com/office/drawing/2014/main" id="{E20C4750-20D6-8244-8925-81C6F49E0A54}"/>
              </a:ext>
            </a:extLst>
          </p:cNvPr>
          <p:cNvGraphicFramePr>
            <a:graphicFrameLocks noGrp="1"/>
          </p:cNvGraphicFramePr>
          <p:nvPr/>
        </p:nvGraphicFramePr>
        <p:xfrm>
          <a:off x="3303109" y="1045226"/>
          <a:ext cx="7371338" cy="1891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0060">
                  <a:extLst>
                    <a:ext uri="{9D8B030D-6E8A-4147-A177-3AD203B41FA5}">
                      <a16:colId xmlns="" xmlns:a16="http://schemas.microsoft.com/office/drawing/2014/main" val="3307324994"/>
                    </a:ext>
                  </a:extLst>
                </a:gridCol>
                <a:gridCol w="1630639">
                  <a:extLst>
                    <a:ext uri="{9D8B030D-6E8A-4147-A177-3AD203B41FA5}">
                      <a16:colId xmlns="" xmlns:a16="http://schemas.microsoft.com/office/drawing/2014/main" val="1727091062"/>
                    </a:ext>
                  </a:extLst>
                </a:gridCol>
                <a:gridCol w="1630639">
                  <a:extLst>
                    <a:ext uri="{9D8B030D-6E8A-4147-A177-3AD203B41FA5}">
                      <a16:colId xmlns="" xmlns:a16="http://schemas.microsoft.com/office/drawing/2014/main" val="2047654357"/>
                    </a:ext>
                  </a:extLst>
                </a:gridCol>
              </a:tblGrid>
              <a:tr h="419711">
                <a:tc>
                  <a:txBody>
                    <a:bodyPr/>
                    <a:lstStyle/>
                    <a:p>
                      <a:pPr lvl="1" algn="l"/>
                      <a:r>
                        <a:rPr lang="es-MX" sz="1600" b="1" dirty="0">
                          <a:solidFill>
                            <a:srgbClr val="3442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Concepto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1" dirty="0">
                          <a:solidFill>
                            <a:srgbClr val="3442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Efecto estimado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3442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Variación estimada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6050654"/>
                  </a:ext>
                </a:extLst>
              </a:tr>
              <a:tr h="346747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 Bruto de Producción</a:t>
                      </a:r>
                      <a:r>
                        <a:rPr lang="es-MX" sz="1600" b="0" i="0" u="none" strike="noStrike" baseline="300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-12,802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238063"/>
                  </a:ext>
                </a:extLst>
              </a:tr>
              <a:tr h="346747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 Agregado Bruto</a:t>
                      </a:r>
                      <a:r>
                        <a:rPr lang="es-MX" sz="1600" b="0" i="0" u="none" strike="noStrike" baseline="30000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</a:t>
                      </a:r>
                      <a:endParaRPr lang="es-MX" sz="1600" b="0" i="0" u="none" strike="noStrike" dirty="0">
                        <a:solidFill>
                          <a:srgbClr val="34425A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-6,384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37167868"/>
                  </a:ext>
                </a:extLst>
              </a:tr>
              <a:tr h="778400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Empleo: puestos de trabajo remunerados dependientes de la razón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-4,820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34425A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426511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8D8B4C7-C96C-4C47-BBA6-4B61CF910664}"/>
              </a:ext>
            </a:extLst>
          </p:cNvPr>
          <p:cNvSpPr txBox="1"/>
          <p:nvPr/>
        </p:nvSpPr>
        <p:spPr>
          <a:xfrm>
            <a:off x="6250481" y="378598"/>
            <a:ext cx="419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_tradnl" sz="24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Economía total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EA280EB9-5191-3141-9C0F-2FE44680BB98}"/>
              </a:ext>
            </a:extLst>
          </p:cNvPr>
          <p:cNvCxnSpPr>
            <a:cxnSpLocks/>
          </p:cNvCxnSpPr>
          <p:nvPr/>
        </p:nvCxnSpPr>
        <p:spPr>
          <a:xfrm>
            <a:off x="6482464" y="3941590"/>
            <a:ext cx="396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88735405-63F1-DE40-9694-72476BB04C99}"/>
              </a:ext>
            </a:extLst>
          </p:cNvPr>
          <p:cNvSpPr txBox="1"/>
          <p:nvPr/>
        </p:nvSpPr>
        <p:spPr>
          <a:xfrm>
            <a:off x="3303110" y="3447394"/>
            <a:ext cx="71393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_tradnl" sz="24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Clase 312120 Elaboración de cerveza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D0D1508-F291-9341-92C3-4DF1479588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04040" y="5610222"/>
            <a:ext cx="2183980" cy="7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FFB86E25-90C9-F949-B85A-541DC907B23C}"/>
              </a:ext>
            </a:extLst>
          </p:cNvPr>
          <p:cNvGraphicFramePr/>
          <p:nvPr/>
        </p:nvGraphicFramePr>
        <p:xfrm>
          <a:off x="2117377" y="628237"/>
          <a:ext cx="5672435" cy="57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2EEE062E-1979-EB42-8B86-4F2B5D93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413" y="319293"/>
            <a:ext cx="58214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MX" sz="16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Afectación</a:t>
            </a: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absoluta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MX" sz="12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(millones de pesos de 2018)</a:t>
            </a:r>
            <a:endParaRPr kumimoji="0" lang="es-ES_tradnl" altLang="es-MX" sz="1200" i="0" u="none" strike="noStrike" cap="none" normalizeH="0" baseline="0" dirty="0">
              <a:ln>
                <a:noFill/>
              </a:ln>
              <a:solidFill>
                <a:srgbClr val="34425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="" xmlns:a16="http://schemas.microsoft.com/office/drawing/2014/main" id="{011AB265-7B1D-684E-B47D-FBCE8A696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843" y="3164064"/>
            <a:ext cx="16383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Total: </a:t>
            </a: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-$</a:t>
            </a:r>
            <a:r>
              <a:rPr lang="es-ES_tradnl" altLang="es-MX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,802 </a:t>
            </a: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millones</a:t>
            </a:r>
            <a:endParaRPr kumimoji="0" lang="es-MX" altLang="es-MX" sz="1600" b="1" i="0" u="none" strike="noStrike" cap="none" normalizeH="0" baseline="0" dirty="0">
              <a:ln>
                <a:noFill/>
              </a:ln>
              <a:solidFill>
                <a:srgbClr val="34425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AC736ADF-9B4A-0D4A-B2CD-E599D9AEEB6E}"/>
              </a:ext>
            </a:extLst>
          </p:cNvPr>
          <p:cNvGraphicFramePr/>
          <p:nvPr/>
        </p:nvGraphicFramePr>
        <p:xfrm>
          <a:off x="7987775" y="712695"/>
          <a:ext cx="3807389" cy="57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A1886763-63E6-604E-AABF-DB900D8E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01" y="328499"/>
            <a:ext cx="37242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Afectación relativa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9D5736E0-EF4F-FF42-A17E-B19F93567F41}"/>
              </a:ext>
            </a:extLst>
          </p:cNvPr>
          <p:cNvSpPr txBox="1"/>
          <p:nvPr/>
        </p:nvSpPr>
        <p:spPr>
          <a:xfrm>
            <a:off x="148503" y="177476"/>
            <a:ext cx="2088376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2400"/>
              </a:spcAft>
            </a:pPr>
            <a:r>
              <a:rPr lang="es-ES_tradnl" sz="22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 de producción</a:t>
            </a:r>
          </a:p>
          <a:p>
            <a:r>
              <a:rPr lang="es-ES_tradnl" sz="22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económicas más afectadas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D23DA21F-F161-DF41-B68A-C2C44AD30533}"/>
              </a:ext>
            </a:extLst>
          </p:cNvPr>
          <p:cNvCxnSpPr>
            <a:cxnSpLocks/>
          </p:cNvCxnSpPr>
          <p:nvPr/>
        </p:nvCxnSpPr>
        <p:spPr>
          <a:xfrm>
            <a:off x="137378" y="1068160"/>
            <a:ext cx="198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FFB86E25-90C9-F949-B85A-541DC907B23C}"/>
              </a:ext>
            </a:extLst>
          </p:cNvPr>
          <p:cNvGraphicFramePr/>
          <p:nvPr/>
        </p:nvGraphicFramePr>
        <p:xfrm>
          <a:off x="2117377" y="628237"/>
          <a:ext cx="5672435" cy="57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2EEE062E-1979-EB42-8B86-4F2B5D93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413" y="319293"/>
            <a:ext cx="58214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MX" sz="16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Afectación</a:t>
            </a: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absoluta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MX" sz="12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(millones de pesos de 2018)</a:t>
            </a:r>
            <a:endParaRPr kumimoji="0" lang="es-ES_tradnl" altLang="es-MX" sz="1200" i="0" u="none" strike="noStrike" cap="none" normalizeH="0" baseline="0" dirty="0">
              <a:ln>
                <a:noFill/>
              </a:ln>
              <a:solidFill>
                <a:srgbClr val="34425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="" xmlns:a16="http://schemas.microsoft.com/office/drawing/2014/main" id="{011AB265-7B1D-684E-B47D-FBCE8A696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912" y="2968394"/>
            <a:ext cx="17901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Total: </a:t>
            </a:r>
            <a:r>
              <a:rPr kumimoji="0" lang="es-ES_tradnl" altLang="es-MX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-$6,384 </a:t>
            </a:r>
            <a:r>
              <a:rPr kumimoji="0" lang="es-ES_tradnl" altLang="es-MX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millones</a:t>
            </a:r>
            <a:endParaRPr kumimoji="0" lang="es-MX" altLang="es-MX" b="1" i="0" u="none" strike="noStrike" cap="none" normalizeH="0" baseline="0" dirty="0">
              <a:ln>
                <a:noFill/>
              </a:ln>
              <a:solidFill>
                <a:srgbClr val="34425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AC736ADF-9B4A-0D4A-B2CD-E599D9AEEB6E}"/>
              </a:ext>
            </a:extLst>
          </p:cNvPr>
          <p:cNvGraphicFramePr/>
          <p:nvPr/>
        </p:nvGraphicFramePr>
        <p:xfrm>
          <a:off x="7987775" y="712695"/>
          <a:ext cx="3807389" cy="57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A1886763-63E6-604E-AABF-DB900D8E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01" y="328499"/>
            <a:ext cx="37242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Afectación relativa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9D5736E0-EF4F-FF42-A17E-B19F93567F41}"/>
              </a:ext>
            </a:extLst>
          </p:cNvPr>
          <p:cNvSpPr txBox="1"/>
          <p:nvPr/>
        </p:nvSpPr>
        <p:spPr>
          <a:xfrm>
            <a:off x="148503" y="151782"/>
            <a:ext cx="2088376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2400"/>
              </a:spcAft>
            </a:pPr>
            <a:r>
              <a:rPr lang="es-ES_tradnl" sz="22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 Agregado Bruto</a:t>
            </a:r>
          </a:p>
          <a:p>
            <a:r>
              <a:rPr lang="es-ES_tradnl" sz="22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económicas más afectadas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D23DA21F-F161-DF41-B68A-C2C44AD30533}"/>
              </a:ext>
            </a:extLst>
          </p:cNvPr>
          <p:cNvCxnSpPr>
            <a:cxnSpLocks/>
          </p:cNvCxnSpPr>
          <p:nvPr/>
        </p:nvCxnSpPr>
        <p:spPr>
          <a:xfrm>
            <a:off x="137378" y="1347769"/>
            <a:ext cx="198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6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FFB86E25-90C9-F949-B85A-541DC907B23C}"/>
              </a:ext>
            </a:extLst>
          </p:cNvPr>
          <p:cNvGraphicFramePr/>
          <p:nvPr/>
        </p:nvGraphicFramePr>
        <p:xfrm>
          <a:off x="2117377" y="628237"/>
          <a:ext cx="5672435" cy="57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2EEE062E-1979-EB42-8B86-4F2B5D93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413" y="319293"/>
            <a:ext cx="58214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MX" sz="16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Afectación</a:t>
            </a: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absoluta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MX" sz="12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(millones de pesos de 2018)</a:t>
            </a:r>
            <a:endParaRPr kumimoji="0" lang="es-ES_tradnl" altLang="es-MX" sz="1200" i="0" u="none" strike="noStrike" cap="none" normalizeH="0" baseline="0" dirty="0">
              <a:ln>
                <a:noFill/>
              </a:ln>
              <a:solidFill>
                <a:srgbClr val="34425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="" xmlns:a16="http://schemas.microsoft.com/office/drawing/2014/main" id="{011AB265-7B1D-684E-B47D-FBCE8A696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833" y="3205845"/>
            <a:ext cx="16383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Total: </a:t>
            </a: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-$4,820 </a:t>
            </a:r>
            <a:r>
              <a:rPr lang="es-ES_tradnl" altLang="es-MX" sz="16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puestos de trabajo</a:t>
            </a:r>
            <a:endParaRPr kumimoji="0" lang="es-MX" altLang="es-MX" sz="1600" b="1" i="0" u="none" strike="noStrike" cap="none" normalizeH="0" baseline="0" dirty="0">
              <a:ln>
                <a:noFill/>
              </a:ln>
              <a:solidFill>
                <a:srgbClr val="34425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AC736ADF-9B4A-0D4A-B2CD-E599D9AEEB6E}"/>
              </a:ext>
            </a:extLst>
          </p:cNvPr>
          <p:cNvGraphicFramePr/>
          <p:nvPr/>
        </p:nvGraphicFramePr>
        <p:xfrm>
          <a:off x="7987775" y="712695"/>
          <a:ext cx="3807389" cy="57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A1886763-63E6-604E-AABF-DB900D8E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901" y="328499"/>
            <a:ext cx="37242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600" b="1" i="0" u="none" strike="noStrike" cap="none" normalizeH="0" baseline="0" dirty="0">
                <a:ln>
                  <a:noFill/>
                </a:ln>
                <a:solidFill>
                  <a:srgbClr val="3442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Afectación relativa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9D5736E0-EF4F-FF42-A17E-B19F93567F41}"/>
              </a:ext>
            </a:extLst>
          </p:cNvPr>
          <p:cNvSpPr txBox="1"/>
          <p:nvPr/>
        </p:nvSpPr>
        <p:spPr>
          <a:xfrm>
            <a:off x="148503" y="160850"/>
            <a:ext cx="2088376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2400"/>
              </a:spcAft>
            </a:pPr>
            <a:r>
              <a:rPr lang="es-ES_tradnl" sz="22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Empleo remunerado dependientes de la razón social</a:t>
            </a:r>
          </a:p>
          <a:p>
            <a:r>
              <a:rPr lang="es-ES_tradnl" sz="22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económicas más afectadas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D23DA21F-F161-DF41-B68A-C2C44AD30533}"/>
              </a:ext>
            </a:extLst>
          </p:cNvPr>
          <p:cNvCxnSpPr>
            <a:cxnSpLocks/>
          </p:cNvCxnSpPr>
          <p:nvPr/>
        </p:nvCxnSpPr>
        <p:spPr>
          <a:xfrm>
            <a:off x="137378" y="2020342"/>
            <a:ext cx="198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36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336B01A1-8A85-154F-AB53-37CF345628CA}"/>
              </a:ext>
            </a:extLst>
          </p:cNvPr>
          <p:cNvSpPr txBox="1"/>
          <p:nvPr/>
        </p:nvSpPr>
        <p:spPr>
          <a:xfrm>
            <a:off x="658812" y="2720867"/>
            <a:ext cx="1087437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_tradnl" sz="66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81398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336B01A1-8A85-154F-AB53-37CF345628CA}"/>
              </a:ext>
            </a:extLst>
          </p:cNvPr>
          <p:cNvSpPr txBox="1"/>
          <p:nvPr/>
        </p:nvSpPr>
        <p:spPr>
          <a:xfrm>
            <a:off x="658812" y="2720867"/>
            <a:ext cx="1087437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_tradnl" sz="66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2107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336B01A1-8A85-154F-AB53-37CF345628CA}"/>
              </a:ext>
            </a:extLst>
          </p:cNvPr>
          <p:cNvSpPr txBox="1"/>
          <p:nvPr/>
        </p:nvSpPr>
        <p:spPr>
          <a:xfrm>
            <a:off x="669937" y="1885671"/>
            <a:ext cx="536679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4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Equipo de investigadores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65D2954C-5455-CF41-B604-8A3EF57DA5E7}"/>
              </a:ext>
            </a:extLst>
          </p:cNvPr>
          <p:cNvCxnSpPr>
            <a:cxnSpLocks/>
          </p:cNvCxnSpPr>
          <p:nvPr/>
        </p:nvCxnSpPr>
        <p:spPr>
          <a:xfrm>
            <a:off x="658813" y="3249613"/>
            <a:ext cx="396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6C74CF2-E8A4-594F-99CA-6EAAE05C042C}"/>
              </a:ext>
            </a:extLst>
          </p:cNvPr>
          <p:cNvSpPr txBox="1"/>
          <p:nvPr/>
        </p:nvSpPr>
        <p:spPr>
          <a:xfrm>
            <a:off x="5808133" y="627285"/>
            <a:ext cx="5725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2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Owen Eli Ceballos Mina</a:t>
            </a:r>
          </a:p>
          <a:p>
            <a:pPr>
              <a:spcAft>
                <a:spcPts val="300"/>
              </a:spcAft>
            </a:pPr>
            <a:r>
              <a:rPr lang="es-MX" sz="1400" i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Doctor en economía - El Colegio de México.</a:t>
            </a:r>
          </a:p>
          <a:p>
            <a:pPr>
              <a:spcAft>
                <a:spcPts val="300"/>
              </a:spcAft>
            </a:pPr>
            <a:r>
              <a:rPr lang="es-MX" sz="1400" i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Miembro del Sistema Nacional de Investigadores (SNI).</a:t>
            </a:r>
          </a:p>
          <a:p>
            <a:pPr>
              <a:spcAft>
                <a:spcPts val="300"/>
              </a:spcAft>
            </a:pPr>
            <a:r>
              <a:rPr lang="es-MX" sz="1400" i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Experiencia en evaluación y monitoreo de política pública y análisis microeconométrico del comportamiento de los hogares.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D90A892B-38A4-0A43-98DB-1B5047D7FF34}"/>
              </a:ext>
            </a:extLst>
          </p:cNvPr>
          <p:cNvSpPr txBox="1"/>
          <p:nvPr/>
        </p:nvSpPr>
        <p:spPr>
          <a:xfrm>
            <a:off x="5797008" y="2503700"/>
            <a:ext cx="5725055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2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Pablo Javier Sánchez Buelna</a:t>
            </a:r>
          </a:p>
          <a:p>
            <a:pPr>
              <a:spcAft>
                <a:spcPts val="300"/>
              </a:spcAft>
            </a:pPr>
            <a:r>
              <a:rPr lang="es-MX" sz="1400" i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Doctor en economía - El Colegio de México.</a:t>
            </a:r>
          </a:p>
          <a:p>
            <a:pPr>
              <a:spcAft>
                <a:spcPts val="300"/>
              </a:spcAft>
            </a:pPr>
            <a:r>
              <a:rPr lang="es-MX" sz="1400" i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Maestro en economía - University of Wisconsin-Madison.</a:t>
            </a:r>
          </a:p>
          <a:p>
            <a:pPr>
              <a:spcAft>
                <a:spcPts val="300"/>
              </a:spcAft>
            </a:pPr>
            <a:r>
              <a:rPr lang="es-MX" sz="1400" i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Candidato al Sistema Nacional de Investigadores (SNI).</a:t>
            </a:r>
          </a:p>
          <a:p>
            <a:pPr>
              <a:spcAft>
                <a:spcPts val="300"/>
              </a:spcAft>
            </a:pPr>
            <a:r>
              <a:rPr lang="es-MX" sz="1400" i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Experiencia en análisis microeconométrico, organización industrial, teoría de juegos y evaluación.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2D3BFAF7-FB4E-6343-AE5E-E2D0AA794F4C}"/>
              </a:ext>
            </a:extLst>
          </p:cNvPr>
          <p:cNvSpPr txBox="1"/>
          <p:nvPr/>
        </p:nvSpPr>
        <p:spPr>
          <a:xfrm>
            <a:off x="5808133" y="4583477"/>
            <a:ext cx="572505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2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Mtro. Conrado Javier Jiménez Méndez</a:t>
            </a:r>
          </a:p>
          <a:p>
            <a:pPr>
              <a:spcAft>
                <a:spcPts val="300"/>
              </a:spcAft>
            </a:pPr>
            <a:r>
              <a:rPr lang="es-MX" sz="1400" i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Maestro en estudios urbanos - El Colegio de México y diplomado en Modelos Econométricos Dinámicos en el ITAM.</a:t>
            </a:r>
          </a:p>
          <a:p>
            <a:pPr>
              <a:spcAft>
                <a:spcPts val="300"/>
              </a:spcAft>
            </a:pPr>
            <a:r>
              <a:rPr lang="es-MX" sz="1400" i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Experiencia en el diseño de muestras complejas, análisis estadístico multivariado, análisis espacial y evaluación de impacto.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A3B8F2E-5A49-41A0-9004-9EF7B19B96DE}"/>
              </a:ext>
            </a:extLst>
          </p:cNvPr>
          <p:cNvSpPr/>
          <p:nvPr/>
        </p:nvSpPr>
        <p:spPr>
          <a:xfrm>
            <a:off x="658813" y="3461654"/>
            <a:ext cx="3602268" cy="2254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oecm@azc.uam.mx</a:t>
            </a:r>
            <a:endParaRPr lang="es-ES_tradnl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_tradnl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pablo.sanchez@colmex.mx</a:t>
            </a:r>
            <a:endParaRPr lang="es-ES_tradnl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_tradnl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conrado.jimenezme@anahuac.mx</a:t>
            </a:r>
            <a:endParaRPr lang="es-ES_tradnl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800"/>
              </a:spcAft>
            </a:pPr>
            <a:endParaRPr lang="es-ES_tradnl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300"/>
              </a:spcAft>
            </a:pPr>
            <a:endParaRPr lang="es-ES_tradnl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300"/>
              </a:spcAft>
            </a:pPr>
            <a:endParaRPr lang="es-ES_tradnl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8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87C8A750-F7DE-5745-8EE5-AA5662E9D7C3}"/>
              </a:ext>
            </a:extLst>
          </p:cNvPr>
          <p:cNvCxnSpPr>
            <a:cxnSpLocks/>
          </p:cNvCxnSpPr>
          <p:nvPr/>
        </p:nvCxnSpPr>
        <p:spPr>
          <a:xfrm rot="16200000">
            <a:off x="-1859046" y="3209110"/>
            <a:ext cx="504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901C10A-BA35-CD4C-9090-CFA131E67316}"/>
              </a:ext>
            </a:extLst>
          </p:cNvPr>
          <p:cNvSpPr txBox="1"/>
          <p:nvPr/>
        </p:nvSpPr>
        <p:spPr>
          <a:xfrm>
            <a:off x="1101737" y="711534"/>
            <a:ext cx="337957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4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 de estudio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389870D-155E-6D41-BD88-4080447F8CA8}"/>
              </a:ext>
            </a:extLst>
          </p:cNvPr>
          <p:cNvSpPr/>
          <p:nvPr/>
        </p:nvSpPr>
        <p:spPr>
          <a:xfrm>
            <a:off x="4332161" y="2739510"/>
            <a:ext cx="6996432" cy="206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Cuantificar la caída de la demanda 2020-2021 en la industria como resultado de la disminución del ingreso de los consumidores y posibles variaciones en el IEPS; así como los impactos sobre su cadena de valor.</a:t>
            </a:r>
            <a:endParaRPr lang="es-MX" sz="2200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8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87C8A750-F7DE-5745-8EE5-AA5662E9D7C3}"/>
              </a:ext>
            </a:extLst>
          </p:cNvPr>
          <p:cNvCxnSpPr>
            <a:cxnSpLocks/>
          </p:cNvCxnSpPr>
          <p:nvPr/>
        </p:nvCxnSpPr>
        <p:spPr>
          <a:xfrm rot="16200000">
            <a:off x="-1859046" y="3209110"/>
            <a:ext cx="504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901C10A-BA35-CD4C-9090-CFA131E67316}"/>
              </a:ext>
            </a:extLst>
          </p:cNvPr>
          <p:cNvSpPr txBox="1"/>
          <p:nvPr/>
        </p:nvSpPr>
        <p:spPr>
          <a:xfrm>
            <a:off x="1101737" y="711534"/>
            <a:ext cx="536679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4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Estructura del estudio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389870D-155E-6D41-BD88-4080447F8CA8}"/>
              </a:ext>
            </a:extLst>
          </p:cNvPr>
          <p:cNvSpPr/>
          <p:nvPr/>
        </p:nvSpPr>
        <p:spPr>
          <a:xfrm>
            <a:off x="4806270" y="1923838"/>
            <a:ext cx="6903368" cy="380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s-ES" sz="2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Introducción: Industria cervecera 2013-2020</a:t>
            </a:r>
          </a:p>
          <a:p>
            <a:pPr marL="457200" indent="-457200">
              <a:lnSpc>
                <a:spcPct val="250000"/>
              </a:lnSpc>
              <a:buFontTx/>
              <a:buAutoNum type="arabicPeriod"/>
            </a:pPr>
            <a:r>
              <a:rPr lang="es-ES" sz="2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Cadena de valor de la industria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s-ES" sz="2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Elasticidades y cambios en la demanda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s-ES" sz="2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Actualización de la MIP (CE-2019)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s-ES" sz="2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Simulación de variaciones en la MIP</a:t>
            </a:r>
            <a:endParaRPr lang="es-MX" sz="2000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2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87C8A750-F7DE-5745-8EE5-AA5662E9D7C3}"/>
              </a:ext>
            </a:extLst>
          </p:cNvPr>
          <p:cNvCxnSpPr>
            <a:cxnSpLocks/>
          </p:cNvCxnSpPr>
          <p:nvPr/>
        </p:nvCxnSpPr>
        <p:spPr>
          <a:xfrm rot="16200000">
            <a:off x="-1859046" y="2864340"/>
            <a:ext cx="504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901C10A-BA35-CD4C-9090-CFA131E67316}"/>
              </a:ext>
            </a:extLst>
          </p:cNvPr>
          <p:cNvSpPr txBox="1"/>
          <p:nvPr/>
        </p:nvSpPr>
        <p:spPr>
          <a:xfrm>
            <a:off x="1101737" y="539630"/>
            <a:ext cx="678308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4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Estrategia metodológica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2209D1AA-08FE-411D-B74A-4CE3162FF546}"/>
              </a:ext>
            </a:extLst>
          </p:cNvPr>
          <p:cNvGrpSpPr/>
          <p:nvPr/>
        </p:nvGrpSpPr>
        <p:grpSpPr>
          <a:xfrm>
            <a:off x="856944" y="1267122"/>
            <a:ext cx="11063825" cy="5040000"/>
            <a:chOff x="467202" y="1150081"/>
            <a:chExt cx="11557409" cy="5411871"/>
          </a:xfrm>
        </p:grpSpPr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0D55A9C-6221-41D3-A0D8-69B6845059F8}"/>
                </a:ext>
              </a:extLst>
            </p:cNvPr>
            <p:cNvSpPr/>
            <p:nvPr/>
          </p:nvSpPr>
          <p:spPr>
            <a:xfrm>
              <a:off x="467202" y="1152581"/>
              <a:ext cx="3492689" cy="17851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MX" sz="11000" dirty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      ]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="" xmlns:a16="http://schemas.microsoft.com/office/drawing/2014/main" id="{CAB2A770-4E7E-5643-B70E-04D72FD9858A}"/>
                </a:ext>
              </a:extLst>
            </p:cNvPr>
            <p:cNvSpPr/>
            <p:nvPr/>
          </p:nvSpPr>
          <p:spPr>
            <a:xfrm>
              <a:off x="4167270" y="1150081"/>
              <a:ext cx="3717554" cy="17851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MX" sz="11000" dirty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      ]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="" xmlns:a16="http://schemas.microsoft.com/office/drawing/2014/main" id="{1389870D-155E-6D41-BD88-4080447F8CA8}"/>
                </a:ext>
              </a:extLst>
            </p:cNvPr>
            <p:cNvSpPr/>
            <p:nvPr/>
          </p:nvSpPr>
          <p:spPr>
            <a:xfrm>
              <a:off x="4874910" y="1705861"/>
              <a:ext cx="2350348" cy="89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Estimación de choques del ingreso y del IEPS 2021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56D1DCD2-D52E-5E4A-A36C-5734F437F982}"/>
                </a:ext>
              </a:extLst>
            </p:cNvPr>
            <p:cNvSpPr/>
            <p:nvPr/>
          </p:nvSpPr>
          <p:spPr>
            <a:xfrm>
              <a:off x="8307057" y="2984450"/>
              <a:ext cx="3717554" cy="17851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MX" sz="11000" dirty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      ]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83137FB3-7C75-0140-84E0-8243607EBED2}"/>
                </a:ext>
              </a:extLst>
            </p:cNvPr>
            <p:cNvSpPr/>
            <p:nvPr/>
          </p:nvSpPr>
          <p:spPr>
            <a:xfrm>
              <a:off x="9016583" y="3649584"/>
              <a:ext cx="2330965" cy="89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Simulación por multiplicadores de la MIP 2018.</a:t>
              </a:r>
            </a:p>
          </p:txBody>
        </p:sp>
        <p:cxnSp>
          <p:nvCxnSpPr>
            <p:cNvPr id="3" name="Conector angular 2">
              <a:extLst>
                <a:ext uri="{FF2B5EF4-FFF2-40B4-BE49-F238E27FC236}">
                  <a16:creationId xmlns="" xmlns:a16="http://schemas.microsoft.com/office/drawing/2014/main" id="{A6B2AA72-0082-5042-A0A1-76BD33B8C66E}"/>
                </a:ext>
              </a:extLst>
            </p:cNvPr>
            <p:cNvCxnSpPr>
              <a:cxnSpLocks/>
            </p:cNvCxnSpPr>
            <p:nvPr/>
          </p:nvCxnSpPr>
          <p:spPr>
            <a:xfrm>
              <a:off x="7700555" y="2132343"/>
              <a:ext cx="2436542" cy="1076073"/>
            </a:xfrm>
            <a:prstGeom prst="bentConnector3">
              <a:avLst>
                <a:gd name="adj1" fmla="val 101063"/>
              </a:avLst>
            </a:prstGeom>
            <a:ln w="571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436CD069-9309-5D49-8D7E-4662F3468C45}"/>
                </a:ext>
              </a:extLst>
            </p:cNvPr>
            <p:cNvSpPr/>
            <p:nvPr/>
          </p:nvSpPr>
          <p:spPr>
            <a:xfrm>
              <a:off x="8004743" y="1437742"/>
              <a:ext cx="192465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Cambio en la demanda final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8DB26837-4D6F-7542-AD7B-5A15206592E5}"/>
                </a:ext>
              </a:extLst>
            </p:cNvPr>
            <p:cNvSpPr/>
            <p:nvPr/>
          </p:nvSpPr>
          <p:spPr>
            <a:xfrm>
              <a:off x="3642614" y="4776848"/>
              <a:ext cx="3717554" cy="17851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MX" sz="11000" dirty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      ]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7D046567-EB7D-A44D-9571-1CAC4243960E}"/>
                </a:ext>
              </a:extLst>
            </p:cNvPr>
            <p:cNvSpPr/>
            <p:nvPr/>
          </p:nvSpPr>
          <p:spPr>
            <a:xfrm>
              <a:off x="4397113" y="5307072"/>
              <a:ext cx="23309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Impactos sobre: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PB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Empleo</a:t>
              </a:r>
            </a:p>
          </p:txBody>
        </p:sp>
        <p:cxnSp>
          <p:nvCxnSpPr>
            <p:cNvPr id="13" name="Conector angular 12">
              <a:extLst>
                <a:ext uri="{FF2B5EF4-FFF2-40B4-BE49-F238E27FC236}">
                  <a16:creationId xmlns="" xmlns:a16="http://schemas.microsoft.com/office/drawing/2014/main" id="{E9795B35-5297-A343-9D49-6ABDD426241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480092" y="5141626"/>
              <a:ext cx="2657006" cy="734517"/>
            </a:xfrm>
            <a:prstGeom prst="bentConnector3">
              <a:avLst>
                <a:gd name="adj1" fmla="val 917"/>
              </a:avLst>
            </a:prstGeom>
            <a:ln w="571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2814EFF8-5C34-9D4C-B558-1AF56739823E}"/>
                </a:ext>
              </a:extLst>
            </p:cNvPr>
            <p:cNvSpPr/>
            <p:nvPr/>
          </p:nvSpPr>
          <p:spPr>
            <a:xfrm>
              <a:off x="1024916" y="1764429"/>
              <a:ext cx="31473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Desempeño (2013-2020)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Elasticidades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Modelo de pronostico.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5C19DE7F-36EA-40C1-A89F-A630475B967C}"/>
                </a:ext>
              </a:extLst>
            </p:cNvPr>
            <p:cNvSpPr/>
            <p:nvPr/>
          </p:nvSpPr>
          <p:spPr>
            <a:xfrm>
              <a:off x="7662471" y="5415116"/>
              <a:ext cx="192465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Cadena de valor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="" xmlns:a16="http://schemas.microsoft.com/office/drawing/2014/main" id="{0F76E79A-9965-4E1F-BBD9-A959A4421F76}"/>
                </a:ext>
              </a:extLst>
            </p:cNvPr>
            <p:cNvSpPr/>
            <p:nvPr/>
          </p:nvSpPr>
          <p:spPr>
            <a:xfrm>
              <a:off x="469702" y="2968886"/>
              <a:ext cx="3492689" cy="17851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MX" sz="11000" dirty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      ]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D6BCFB74-2098-48A7-84E9-1A72D5CAF958}"/>
                </a:ext>
              </a:extLst>
            </p:cNvPr>
            <p:cNvSpPr/>
            <p:nvPr/>
          </p:nvSpPr>
          <p:spPr>
            <a:xfrm>
              <a:off x="4169770" y="2966386"/>
              <a:ext cx="3717554" cy="17851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MX" sz="11000" dirty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      ]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8BDA5B9A-E9C4-4BBF-9067-140E8F5DFD95}"/>
                </a:ext>
              </a:extLst>
            </p:cNvPr>
            <p:cNvSpPr/>
            <p:nvPr/>
          </p:nvSpPr>
          <p:spPr>
            <a:xfrm>
              <a:off x="4877410" y="3711506"/>
              <a:ext cx="23503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Actualización MIP 2018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="" xmlns:a16="http://schemas.microsoft.com/office/drawing/2014/main" id="{70272FD5-5E6A-4C64-B1B6-CA3F1A67B780}"/>
                </a:ext>
              </a:extLst>
            </p:cNvPr>
            <p:cNvSpPr/>
            <p:nvPr/>
          </p:nvSpPr>
          <p:spPr>
            <a:xfrm>
              <a:off x="1027416" y="3580734"/>
              <a:ext cx="31473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MIP 2013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CE 2019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s-MX" sz="1400" i="1" dirty="0">
                  <a:solidFill>
                    <a:srgbClr val="3442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Cuentas Nacionales</a:t>
              </a:r>
            </a:p>
          </p:txBody>
        </p:sp>
        <p:cxnSp>
          <p:nvCxnSpPr>
            <p:cNvPr id="26" name="Conector angular 2">
              <a:extLst>
                <a:ext uri="{FF2B5EF4-FFF2-40B4-BE49-F238E27FC236}">
                  <a16:creationId xmlns="" xmlns:a16="http://schemas.microsoft.com/office/drawing/2014/main" id="{D4355D46-6226-45CB-8690-0675B061D6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7506" y="4018636"/>
              <a:ext cx="619607" cy="4328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r 2">
              <a:extLst>
                <a:ext uri="{FF2B5EF4-FFF2-40B4-BE49-F238E27FC236}">
                  <a16:creationId xmlns="" xmlns:a16="http://schemas.microsoft.com/office/drawing/2014/main" id="{961F402B-18A5-480F-8185-7F210F53E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0006" y="2177348"/>
              <a:ext cx="619607" cy="4328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r 2">
              <a:extLst>
                <a:ext uri="{FF2B5EF4-FFF2-40B4-BE49-F238E27FC236}">
                  <a16:creationId xmlns="" xmlns:a16="http://schemas.microsoft.com/office/drawing/2014/main" id="{90031271-20A5-44BF-A15D-6D2F1B74CD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400" y="4021136"/>
              <a:ext cx="619607" cy="4328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51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3440BD1F-8ADD-42AD-B9F2-335B6446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 algn="ctr">
              <a:buNone/>
            </a:pPr>
            <a:r>
              <a:rPr lang="es-MX" sz="5400" dirty="0"/>
              <a:t>Resultados </a:t>
            </a:r>
          </a:p>
        </p:txBody>
      </p:sp>
    </p:spTree>
    <p:extLst>
      <p:ext uri="{BB962C8B-B14F-4D97-AF65-F5344CB8AC3E}">
        <p14:creationId xmlns:p14="http://schemas.microsoft.com/office/powerpoint/2010/main" val="215043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87C8A750-F7DE-5745-8EE5-AA5662E9D7C3}"/>
              </a:ext>
            </a:extLst>
          </p:cNvPr>
          <p:cNvCxnSpPr>
            <a:cxnSpLocks/>
          </p:cNvCxnSpPr>
          <p:nvPr/>
        </p:nvCxnSpPr>
        <p:spPr>
          <a:xfrm rot="16200000">
            <a:off x="-1859046" y="3209110"/>
            <a:ext cx="504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901C10A-BA35-CD4C-9090-CFA131E67316}"/>
              </a:ext>
            </a:extLst>
          </p:cNvPr>
          <p:cNvSpPr txBox="1"/>
          <p:nvPr/>
        </p:nvSpPr>
        <p:spPr>
          <a:xfrm>
            <a:off x="1101737" y="569609"/>
            <a:ext cx="909156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4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Industria cervecera 2013-2020: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1427008-8528-43BD-9767-2F3369B9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05" y="1721629"/>
            <a:ext cx="3974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Figura1: valor de la producción mensual de la industria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(en millones de pesos)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Imagen 6">
            <a:extLst>
              <a:ext uri="{FF2B5EF4-FFF2-40B4-BE49-F238E27FC236}">
                <a16:creationId xmlns="" xmlns:a16="http://schemas.microsoft.com/office/drawing/2014/main" id="{7F8863DC-A831-458E-92B1-D46F53B0C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5" y="2525832"/>
            <a:ext cx="5112000" cy="30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169D1585-2F17-4F6B-AAA9-5C401FA0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432" y="5691757"/>
            <a:ext cx="29546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elaboración con en la EMIM - INEGI</a:t>
            </a:r>
            <a:endParaRPr kumimoji="0" lang="es-ES_tradnl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583FAA6-9197-40F6-ADC1-4A6BEFEF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669" y="1721363"/>
            <a:ext cx="4248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2: volumen de producción mensual de la industria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(en millones de hectolitros)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8" name="Imagen 12">
            <a:extLst>
              <a:ext uri="{FF2B5EF4-FFF2-40B4-BE49-F238E27FC236}">
                <a16:creationId xmlns="" xmlns:a16="http://schemas.microsoft.com/office/drawing/2014/main" id="{04FD3A22-4F20-4F4E-8A27-65DEA3C9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69" y="2549894"/>
            <a:ext cx="5112000" cy="30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5270FB5-C02E-43F2-88E4-4B54E5E43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809" y="4883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291ECBB4-7250-41A7-AE60-42C6F92F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480" y="5658179"/>
            <a:ext cx="29546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elaboración con en la EMIM - INEGI</a:t>
            </a:r>
            <a:endParaRPr kumimoji="0" lang="es-ES_tradnl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9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87C8A750-F7DE-5745-8EE5-AA5662E9D7C3}"/>
              </a:ext>
            </a:extLst>
          </p:cNvPr>
          <p:cNvCxnSpPr>
            <a:cxnSpLocks/>
          </p:cNvCxnSpPr>
          <p:nvPr/>
        </p:nvCxnSpPr>
        <p:spPr>
          <a:xfrm rot="16200000">
            <a:off x="-1859046" y="3209110"/>
            <a:ext cx="504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901C10A-BA35-CD4C-9090-CFA131E67316}"/>
              </a:ext>
            </a:extLst>
          </p:cNvPr>
          <p:cNvSpPr txBox="1"/>
          <p:nvPr/>
        </p:nvSpPr>
        <p:spPr>
          <a:xfrm>
            <a:off x="1101737" y="569609"/>
            <a:ext cx="909156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40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Industria cervecera 2013-2020: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169D1585-2F17-4F6B-AAA9-5C401FA0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13" y="5601817"/>
            <a:ext cx="30075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Fuente: elaboración con en la EMIM - INEGI</a:t>
            </a:r>
            <a:endParaRPr kumimoji="0" lang="es-ES_tradnl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583FAA6-9197-40F6-ADC1-4A6BEFEF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432" y="1661403"/>
            <a:ext cx="4248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Figura </a:t>
            </a:r>
            <a:r>
              <a:rPr lang="es-ES_tradnl" alt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kumimoji="0" lang="es-ES_tradnl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remuneración media mensual en el sector de bebidas 2013-2020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5270FB5-C02E-43F2-88E4-4B54E5E43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809" y="4883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291ECBB4-7250-41A7-AE60-42C6F92F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737" y="5613209"/>
            <a:ext cx="30075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Fuente: elaboración con en la EMIM - INEGI</a:t>
            </a:r>
            <a:endParaRPr kumimoji="0" lang="es-ES_tradnl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E85E697-0A46-AD49-9E72-628ADF3D1A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51" y="2297115"/>
            <a:ext cx="5040000" cy="32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155842C3-F730-490B-AF21-D1E012130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226" y="1708829"/>
            <a:ext cx="3974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3: 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población ocupada en la industria de la cerveza 2013-2020</a:t>
            </a:r>
            <a:r>
              <a:rPr kumimoji="0" lang="es-ES_tradnl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0CB95DDF-AAF6-41B9-B73F-476DDD5545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0" y="2263048"/>
            <a:ext cx="5364000" cy="32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47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9926D729-9189-2E4D-8836-56C04AC57A8E}"/>
                  </a:ext>
                </a:extLst>
              </p:cNvPr>
              <p:cNvGraphicFramePr/>
              <p:nvPr/>
            </p:nvGraphicFramePr>
            <p:xfrm>
              <a:off x="2508931" y="60456"/>
              <a:ext cx="9598262" cy="66200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Gráfico 4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9926D729-9189-2E4D-8836-56C04AC57A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8931" y="60456"/>
                <a:ext cx="9598262" cy="6620068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9D5736E0-EF4F-FF42-A17E-B19F93567F41}"/>
              </a:ext>
            </a:extLst>
          </p:cNvPr>
          <p:cNvSpPr txBox="1"/>
          <p:nvPr/>
        </p:nvSpPr>
        <p:spPr>
          <a:xfrm>
            <a:off x="51998" y="37655"/>
            <a:ext cx="2456933" cy="64325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2400"/>
              </a:spcAft>
            </a:pPr>
            <a:r>
              <a:rPr lang="es-ES_tradnl" sz="28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Cadena de valor:</a:t>
            </a:r>
          </a:p>
          <a:p>
            <a:endParaRPr lang="es-ES_tradnl" sz="1600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r>
              <a:rPr lang="es-MX" sz="16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Clase 312120: elaboración de cerveza.</a:t>
            </a:r>
          </a:p>
          <a:p>
            <a:pPr>
              <a:buClr>
                <a:srgbClr val="3168BF"/>
              </a:buClr>
            </a:pPr>
            <a:endParaRPr lang="es-MX" sz="1600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r>
              <a:rPr lang="es-MX" sz="16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Alto encadenamiento hacia atrás con producción dirigida a la demanda final.</a:t>
            </a:r>
          </a:p>
          <a:p>
            <a:pPr>
              <a:buClr>
                <a:srgbClr val="3168BF"/>
              </a:buClr>
            </a:pPr>
            <a:endParaRPr lang="es-MX" sz="1600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3168BF"/>
              </a:buClr>
            </a:pPr>
            <a:r>
              <a:rPr lang="es-MX" sz="16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shock impacta </a:t>
            </a:r>
            <a:r>
              <a:rPr lang="es-MX" sz="16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154 clases de manera directa</a:t>
            </a:r>
            <a:r>
              <a:rPr lang="es-MX" sz="16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_tradnl" sz="1600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6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hacia adelante  </a:t>
            </a:r>
          </a:p>
          <a:p>
            <a:r>
              <a:rPr lang="es-ES_tradnl" sz="16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142 hacia atrás </a:t>
            </a:r>
          </a:p>
          <a:p>
            <a:endParaRPr lang="es-ES_tradnl" sz="1600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600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el segundo enlace 512 de 842 clases de toda la actividad económica del país. </a:t>
            </a:r>
          </a:p>
          <a:p>
            <a:endParaRPr lang="es-ES_tradnl" sz="1600" dirty="0">
              <a:solidFill>
                <a:srgbClr val="3442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D23DA21F-F161-DF41-B68A-C2C44AD30533}"/>
              </a:ext>
            </a:extLst>
          </p:cNvPr>
          <p:cNvCxnSpPr>
            <a:cxnSpLocks/>
          </p:cNvCxnSpPr>
          <p:nvPr/>
        </p:nvCxnSpPr>
        <p:spPr>
          <a:xfrm>
            <a:off x="148502" y="1106565"/>
            <a:ext cx="198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0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336B01A1-8A85-154F-AB53-37CF345628CA}"/>
              </a:ext>
            </a:extLst>
          </p:cNvPr>
          <p:cNvSpPr txBox="1"/>
          <p:nvPr/>
        </p:nvSpPr>
        <p:spPr>
          <a:xfrm>
            <a:off x="669937" y="899234"/>
            <a:ext cx="3948876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ES_tradnl" sz="3400" dirty="0">
                <a:solidFill>
                  <a:srgbClr val="34425A"/>
                </a:solidFill>
                <a:latin typeface="Open Sans"/>
              </a:rPr>
              <a:t>Análisis de elasticidades y pronóstico</a:t>
            </a:r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65D2954C-5455-CF41-B604-8A3EF57DA5E7}"/>
              </a:ext>
            </a:extLst>
          </p:cNvPr>
          <p:cNvCxnSpPr>
            <a:cxnSpLocks/>
          </p:cNvCxnSpPr>
          <p:nvPr/>
        </p:nvCxnSpPr>
        <p:spPr>
          <a:xfrm>
            <a:off x="658813" y="2954802"/>
            <a:ext cx="3960000" cy="0"/>
          </a:xfrm>
          <a:prstGeom prst="line">
            <a:avLst/>
          </a:prstGeom>
          <a:ln w="19050">
            <a:solidFill>
              <a:srgbClr val="22B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D90A892B-38A4-0A43-98DB-1B5047D7FF34}"/>
              </a:ext>
            </a:extLst>
          </p:cNvPr>
          <p:cNvSpPr txBox="1"/>
          <p:nvPr/>
        </p:nvSpPr>
        <p:spPr>
          <a:xfrm>
            <a:off x="5520268" y="1708272"/>
            <a:ext cx="6001796" cy="7540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MX" sz="22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Método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Modelo de series de tiempo (autorregresivo 12 periodos</a:t>
            </a:r>
            <a:r>
              <a:rPr lang="es-MX" sz="1400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2D3BFAF7-FB4E-6343-AE5E-E2D0AA794F4C}"/>
              </a:ext>
            </a:extLst>
          </p:cNvPr>
          <p:cNvSpPr txBox="1"/>
          <p:nvPr/>
        </p:nvSpPr>
        <p:spPr>
          <a:xfrm>
            <a:off x="5531393" y="464853"/>
            <a:ext cx="6001796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MX" sz="22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</a:t>
            </a:r>
          </a:p>
          <a:p>
            <a:pPr>
              <a:spcAft>
                <a:spcPts val="300"/>
              </a:spcAft>
            </a:pPr>
            <a:r>
              <a:rPr lang="es-MX" sz="1600" dirty="0">
                <a:solidFill>
                  <a:srgbClr val="34425A"/>
                </a:solidFill>
                <a:latin typeface="Open Sans"/>
              </a:rPr>
              <a:t>Identificar el mejor conjunto de parámetros para pronosticar los </a:t>
            </a:r>
            <a:r>
              <a:rPr lang="es-MX" sz="1600" b="1" dirty="0">
                <a:solidFill>
                  <a:srgbClr val="34425A"/>
                </a:solidFill>
                <a:latin typeface="Open Sans"/>
              </a:rPr>
              <a:t>cambios en la demanda final para 2021.</a:t>
            </a:r>
          </a:p>
        </p:txBody>
      </p:sp>
      <p:pic>
        <p:nvPicPr>
          <p:cNvPr id="12" name="Marcador de contenido 3">
            <a:extLst>
              <a:ext uri="{FF2B5EF4-FFF2-40B4-BE49-F238E27FC236}">
                <a16:creationId xmlns="" xmlns:a16="http://schemas.microsoft.com/office/drawing/2014/main" id="{D8BCF65E-FEC4-4009-80D2-B6C88C6D8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59" t="4691" r="12428" b="8320"/>
          <a:stretch/>
        </p:blipFill>
        <p:spPr>
          <a:xfrm>
            <a:off x="599609" y="3627620"/>
            <a:ext cx="4407108" cy="198260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307DAF9-0E91-4A4A-B9A3-B08BDD633F52}"/>
              </a:ext>
            </a:extLst>
          </p:cNvPr>
          <p:cNvSpPr/>
          <p:nvPr/>
        </p:nvSpPr>
        <p:spPr>
          <a:xfrm>
            <a:off x="1338566" y="3379244"/>
            <a:ext cx="2893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Pronóstico de ventas de cerveza</a:t>
            </a:r>
            <a:endParaRPr lang="es-MX" sz="14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6F535D7-10F5-46FE-8D9F-C61EAD9A7BD1}"/>
              </a:ext>
            </a:extLst>
          </p:cNvPr>
          <p:cNvSpPr/>
          <p:nvPr/>
        </p:nvSpPr>
        <p:spPr>
          <a:xfrm>
            <a:off x="599609" y="5599810"/>
            <a:ext cx="4407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2014	2016	2018	2020	2022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8EA2EA65-81B0-4B34-A505-FF66EDAB7F16}"/>
              </a:ext>
            </a:extLst>
          </p:cNvPr>
          <p:cNvSpPr txBox="1"/>
          <p:nvPr/>
        </p:nvSpPr>
        <p:spPr>
          <a:xfrm>
            <a:off x="5590595" y="3464506"/>
            <a:ext cx="6001796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400" b="1" dirty="0">
                <a:solidFill>
                  <a:srgbClr val="3442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Se usaron los parámetros de largo plazo de Catalán y Moreno (2016): -1.23 precio y 3.04 ingreso.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Se pronóstica </a:t>
            </a:r>
            <a:r>
              <a:rPr lang="es-MX" sz="1600" b="1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una caída de 9.1% </a:t>
            </a:r>
            <a:r>
              <a:rPr lang="es-MX" sz="1600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de la demanda final interna entre 2019 y 2021.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Con un incremento de 8.5% en el IEPS, adicional al ejercicio sobre ingreso la demanda final caería en </a:t>
            </a:r>
            <a:r>
              <a:rPr lang="es-MX" sz="1600" b="1" dirty="0">
                <a:solidFill>
                  <a:srgbClr val="34425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12.4%.</a:t>
            </a:r>
          </a:p>
        </p:txBody>
      </p:sp>
    </p:spTree>
    <p:extLst>
      <p:ext uri="{BB962C8B-B14F-4D97-AF65-F5344CB8AC3E}">
        <p14:creationId xmlns:p14="http://schemas.microsoft.com/office/powerpoint/2010/main" val="1999248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cursos" id="{86F279C7-D85F-7343-BCED-A65E85D031F9}" vid="{5333D60A-17A0-6548-A2D9-89E88B3C9B8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783</Words>
  <Application>Microsoft Office PowerPoint</Application>
  <PresentationFormat>Panorámica</PresentationFormat>
  <Paragraphs>163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Times New Roman</vt:lpstr>
      <vt:lpstr>Tema de Office</vt:lpstr>
      <vt:lpstr>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</dc:title>
  <dc:creator>Conrado Javier Jiménez Méndez</dc:creator>
  <cp:lastModifiedBy>Usuario</cp:lastModifiedBy>
  <cp:revision>346</cp:revision>
  <dcterms:created xsi:type="dcterms:W3CDTF">2019-04-22T23:53:06Z</dcterms:created>
  <dcterms:modified xsi:type="dcterms:W3CDTF">2020-10-16T18:26:57Z</dcterms:modified>
</cp:coreProperties>
</file>